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817" r:id="rId6"/>
  </p:sldMasterIdLst>
  <p:notesMasterIdLst>
    <p:notesMasterId r:id="rId19"/>
  </p:notesMasterIdLst>
  <p:sldIdLst>
    <p:sldId id="141170048" r:id="rId7"/>
    <p:sldId id="141170043" r:id="rId8"/>
    <p:sldId id="141170049" r:id="rId9"/>
    <p:sldId id="141169923" r:id="rId10"/>
    <p:sldId id="141170010" r:id="rId11"/>
    <p:sldId id="141170055" r:id="rId12"/>
    <p:sldId id="141169844" r:id="rId13"/>
    <p:sldId id="141170058" r:id="rId14"/>
    <p:sldId id="141170089" r:id="rId15"/>
    <p:sldId id="141170017" r:id="rId16"/>
    <p:sldId id="141170063" r:id="rId17"/>
    <p:sldId id="141170007" r:id="rId1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383"/>
    <a:srgbClr val="ABFBA5"/>
    <a:srgbClr val="E8EEF4"/>
    <a:srgbClr val="004283"/>
    <a:srgbClr val="004486"/>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67794" autoAdjust="0"/>
  </p:normalViewPr>
  <p:slideViewPr>
    <p:cSldViewPr snapToGrid="0">
      <p:cViewPr varScale="1">
        <p:scale>
          <a:sx n="72" d="100"/>
          <a:sy n="72" d="100"/>
        </p:scale>
        <p:origin x="1770" y="6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1/24/2024</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a:p>
        </p:txBody>
      </p:sp>
    </p:spTree>
    <p:extLst>
      <p:ext uri="{BB962C8B-B14F-4D97-AF65-F5344CB8AC3E}">
        <p14:creationId xmlns:p14="http://schemas.microsoft.com/office/powerpoint/2010/main" val="3557281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42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currently have 7 PGB sponsor voting members and 3 TSC PGB expert voting members. Currently 10 PGB Voting Members, 2 PGB Non-Voting Members.</a:t>
            </a:r>
          </a:p>
          <a:p>
            <a:endParaRPr lang="en-US" dirty="0"/>
          </a:p>
          <a:p>
            <a:r>
              <a:rPr lang="en-US" dirty="0"/>
              <a:t>Kamran Atri will represent the NBAC TSC as PGB Expert Voting Member for the next 6 months Jan-July 2024.</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47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8897AF-D04E-4367-BADA-11FF3D514EE8}" type="slidenum">
              <a:rPr lang="en-US" smtClean="0"/>
              <a:t>6</a:t>
            </a:fld>
            <a:endParaRPr lang="en-US"/>
          </a:p>
        </p:txBody>
      </p:sp>
    </p:spTree>
    <p:extLst>
      <p:ext uri="{BB962C8B-B14F-4D97-AF65-F5344CB8AC3E}">
        <p14:creationId xmlns:p14="http://schemas.microsoft.com/office/powerpoint/2010/main" val="2379778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7</a:t>
            </a:fld>
            <a:endParaRPr lang="en-US"/>
          </a:p>
        </p:txBody>
      </p:sp>
    </p:spTree>
    <p:extLst>
      <p:ext uri="{BB962C8B-B14F-4D97-AF65-F5344CB8AC3E}">
        <p14:creationId xmlns:p14="http://schemas.microsoft.com/office/powerpoint/2010/main" val="998086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8897AF-D04E-4367-BADA-11FF3D514EE8}" type="slidenum">
              <a:rPr lang="en-US" smtClean="0"/>
              <a:t>8</a:t>
            </a:fld>
            <a:endParaRPr lang="en-US"/>
          </a:p>
        </p:txBody>
      </p:sp>
    </p:spTree>
    <p:extLst>
      <p:ext uri="{BB962C8B-B14F-4D97-AF65-F5344CB8AC3E}">
        <p14:creationId xmlns:p14="http://schemas.microsoft.com/office/powerpoint/2010/main" val="2885153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8897AF-D04E-4367-BADA-11FF3D514EE8}" type="slidenum">
              <a:rPr lang="en-US" smtClean="0"/>
              <a:t>9</a:t>
            </a:fld>
            <a:endParaRPr lang="en-US"/>
          </a:p>
        </p:txBody>
      </p:sp>
    </p:spTree>
    <p:extLst>
      <p:ext uri="{BB962C8B-B14F-4D97-AF65-F5344CB8AC3E}">
        <p14:creationId xmlns:p14="http://schemas.microsoft.com/office/powerpoint/2010/main" val="140081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8897AF-D04E-4367-BADA-11FF3D514EE8}" type="slidenum">
              <a:rPr lang="en-US" smtClean="0"/>
              <a:t>10</a:t>
            </a:fld>
            <a:endParaRPr lang="en-US"/>
          </a:p>
        </p:txBody>
      </p:sp>
    </p:spTree>
    <p:extLst>
      <p:ext uri="{BB962C8B-B14F-4D97-AF65-F5344CB8AC3E}">
        <p14:creationId xmlns:p14="http://schemas.microsoft.com/office/powerpoint/2010/main" val="315304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11</a:t>
            </a:fld>
            <a:endParaRPr lang="en-US"/>
          </a:p>
        </p:txBody>
      </p:sp>
    </p:spTree>
    <p:extLst>
      <p:ext uri="{BB962C8B-B14F-4D97-AF65-F5344CB8AC3E}">
        <p14:creationId xmlns:p14="http://schemas.microsoft.com/office/powerpoint/2010/main" val="4268658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5" name="Slide Number Placeholder 8">
            <a:extLst>
              <a:ext uri="{FF2B5EF4-FFF2-40B4-BE49-F238E27FC236}">
                <a16:creationId xmlns:a16="http://schemas.microsoft.com/office/drawing/2014/main" id="{84178DE0-5FCA-4C8A-AFBA-67FA634DB5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920519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9354175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64674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809976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2500770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831399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6219851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6126276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859019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8231624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511945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2153892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511633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5" name="Slide Number Placeholder 8">
            <a:extLst>
              <a:ext uri="{FF2B5EF4-FFF2-40B4-BE49-F238E27FC236}">
                <a16:creationId xmlns:a16="http://schemas.microsoft.com/office/drawing/2014/main" id="{84178DE0-5FCA-4C8A-AFBA-67FA634DB5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35043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7715576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5325668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1385300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138980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299955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03346911"/>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3.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8" r:id="rId10"/>
    <p:sldLayoutId id="2147483690" r:id="rId11"/>
    <p:sldLayoutId id="2147483692" r:id="rId12"/>
    <p:sldLayoutId id="2147483693" r:id="rId13"/>
    <p:sldLayoutId id="2147483694" r:id="rId14"/>
    <p:sldLayoutId id="2147483695" r:id="rId15"/>
    <p:sldLayoutId id="2147483696" r:id="rId16"/>
    <p:sldLayoutId id="2147483697" r:id="rId17"/>
    <p:sldLayoutId id="2147483700" r:id="rId18"/>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5038652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7" r:id="rId19"/>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niemopen/nbac-admin/tree/main/nbac-meeting-minutes/25-Jan-2024"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3" Type="http://schemas.openxmlformats.org/officeDocument/2006/relationships/image" Target="../media/image28.png"/><Relationship Id="rId18" Type="http://schemas.openxmlformats.org/officeDocument/2006/relationships/hyperlink" Target="https://www.niem.gov/" TargetMode="External"/><Relationship Id="rId26" Type="http://schemas.openxmlformats.org/officeDocument/2006/relationships/hyperlink" Target="https://lists.oasis-open-projects.org/g/niemopen"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tac-admin" TargetMode="External"/><Relationship Id="rId34" Type="http://schemas.openxmlformats.org/officeDocument/2006/relationships/image" Target="../media/image30.png"/><Relationship Id="rId7" Type="http://schemas.openxmlformats.org/officeDocument/2006/relationships/image" Target="../media/image1.png"/><Relationship Id="rId12" Type="http://schemas.openxmlformats.org/officeDocument/2006/relationships/hyperlink" Target="https://twitter.com/NIEMconnects?ref_src=twsrc%5Etfw" TargetMode="External"/><Relationship Id="rId17" Type="http://schemas.openxmlformats.org/officeDocument/2006/relationships/hyperlink" Target="mailto:https://sourceforge.net/projects/niem-mep-builder/" TargetMode="External"/><Relationship Id="rId25" Type="http://schemas.openxmlformats.org/officeDocument/2006/relationships/hyperlink" Target="https://niemopen.slack.com/" TargetMode="External"/><Relationship Id="rId33" Type="http://schemas.openxmlformats.org/officeDocument/2006/relationships/hyperlink" Target="https://www.niem.gov/about-niem/message-exchange-package-mep-registry-repository" TargetMode="External"/><Relationship Id="rId2" Type="http://schemas.openxmlformats.org/officeDocument/2006/relationships/notesSlide" Target="../notesSlides/notesSlide10.xml"/><Relationship Id="rId16" Type="http://schemas.openxmlformats.org/officeDocument/2006/relationships/hyperlink" Target="https://www.youtube.com/channel/UCg9qV22PXLBjG41hc-EwVrQ" TargetMode="External"/><Relationship Id="rId20" Type="http://schemas.openxmlformats.org/officeDocument/2006/relationships/hyperlink" Target="https://wmaafip.js.mil/Account/Login?ReturnUrl=%2F" TargetMode="External"/><Relationship Id="rId29" Type="http://schemas.openxmlformats.org/officeDocument/2006/relationships/hyperlink" Target="https://lists.oasis-open-projects.org/g/niemopen-nbactsc" TargetMode="External"/><Relationship Id="rId1" Type="http://schemas.openxmlformats.org/officeDocument/2006/relationships/slideLayout" Target="../slideLayouts/slideLayout22.xml"/><Relationship Id="rId6" Type="http://schemas.openxmlformats.org/officeDocument/2006/relationships/image" Target="../media/image25.JPG"/><Relationship Id="rId11" Type="http://schemas.openxmlformats.org/officeDocument/2006/relationships/image" Target="../media/image27.png"/><Relationship Id="rId24" Type="http://schemas.openxmlformats.org/officeDocument/2006/relationships/hyperlink" Target="https://github.com/niemopen/nmo-training" TargetMode="External"/><Relationship Id="rId32" Type="http://schemas.openxmlformats.org/officeDocument/2006/relationships/hyperlink" Target="mailto:beth.l.smalley.civ@mail.mil" TargetMode="External"/><Relationship Id="rId5" Type="http://schemas.openxmlformats.org/officeDocument/2006/relationships/hyperlink" Target="https://www.oasis-open.org/" TargetMode="External"/><Relationship Id="rId15" Type="http://schemas.openxmlformats.org/officeDocument/2006/relationships/image" Target="../media/image29.png"/><Relationship Id="rId23" Type="http://schemas.openxmlformats.org/officeDocument/2006/relationships/hyperlink" Target="https://github.com/niemopen/nmo-admin" TargetMode="External"/><Relationship Id="rId28" Type="http://schemas.openxmlformats.org/officeDocument/2006/relationships/hyperlink" Target="https://lists.oasis-open-projects.org/g/niemopen-ntactsc"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niemopen.org/" TargetMode="External"/><Relationship Id="rId31" Type="http://schemas.openxmlformats.org/officeDocument/2006/relationships/hyperlink" Target="mailto:akatherine.b.escobar.civ@mail.mil" TargetMode="External"/><Relationship Id="rId4" Type="http://schemas.openxmlformats.org/officeDocument/2006/relationships/image" Target="../media/image24.png"/><Relationship Id="rId9" Type="http://schemas.openxmlformats.org/officeDocument/2006/relationships/image" Target="../media/image26.png"/><Relationship Id="rId14" Type="http://schemas.openxmlformats.org/officeDocument/2006/relationships/hyperlink" Target="https://www.linkedin.com/groups/1903175/profile" TargetMode="External"/><Relationship Id="rId22" Type="http://schemas.openxmlformats.org/officeDocument/2006/relationships/hyperlink" Target="https://github.com/niemopen/nbac-admin" TargetMode="External"/><Relationship Id="rId27" Type="http://schemas.openxmlformats.org/officeDocument/2006/relationships/hyperlink" Target="https://lists.oasis-open-projects.org/g/niemopen-pgb" TargetMode="External"/><Relationship Id="rId30" Type="http://schemas.openxmlformats.org/officeDocument/2006/relationships/hyperlink" Target="https://lists.oasis-open-projects.org/g/niemopen-nmotsc" TargetMode="External"/><Relationship Id="rId8" Type="http://schemas.openxmlformats.org/officeDocument/2006/relationships/hyperlink" Target="https://github.com/niemope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emopen/oasis-open-project/tree/main/pgb-meeting-minutes/2024/25-January-2024"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mailto:niemopen-nbactsc+subscribe@lists.oasis-open-projects.or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notesSlide" Target="../notesSlides/notesSlide2.xml"/><Relationship Id="rId16" Type="http://schemas.openxmlformats.org/officeDocument/2006/relationships/image" Target="../media/image15.jfif"/><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hyperlink" Target="https://lists.oasis-open-projects.org/g/niemopen" TargetMode="External"/><Relationship Id="rId3" Type="http://schemas.openxmlformats.org/officeDocument/2006/relationships/image" Target="../media/image20.png"/><Relationship Id="rId7" Type="http://schemas.openxmlformats.org/officeDocument/2006/relationships/image" Target="../media/image3.png"/><Relationship Id="rId12" Type="http://schemas.openxmlformats.org/officeDocument/2006/relationships/hyperlink" Target="https://lists.oasis-open-projects.org/g/niemopen-nmotsc" TargetMode="External"/><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hyperlink" Target="https://lists.oasis-open-projects.org/g/niemopen-nbactsc" TargetMode="External"/><Relationship Id="rId5" Type="http://schemas.openxmlformats.org/officeDocument/2006/relationships/image" Target="../media/image17.png"/><Relationship Id="rId10" Type="http://schemas.openxmlformats.org/officeDocument/2006/relationships/hyperlink" Target="https://lists.oasis-open-projects.org/g/niemopen-ntactsc" TargetMode="External"/><Relationship Id="rId4" Type="http://schemas.openxmlformats.org/officeDocument/2006/relationships/image" Target="../media/image19.png"/><Relationship Id="rId9" Type="http://schemas.openxmlformats.org/officeDocument/2006/relationships/hyperlink" Target="https://lists.oasis-open-projects.org/g/niemopen-pgb"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4157-FEAC-A82E-2CDA-9BCD54EC8C83}"/>
              </a:ext>
            </a:extLst>
          </p:cNvPr>
          <p:cNvSpPr>
            <a:spLocks noGrp="1"/>
          </p:cNvSpPr>
          <p:nvPr>
            <p:ph type="title"/>
          </p:nvPr>
        </p:nvSpPr>
        <p:spPr>
          <a:xfrm>
            <a:off x="1998134" y="4621161"/>
            <a:ext cx="8195733" cy="838200"/>
          </a:xfrm>
        </p:spPr>
        <p:txBody>
          <a:bodyPr/>
          <a:lstStyle/>
          <a:p>
            <a:r>
              <a:rPr lang="en-US" dirty="0"/>
              <a:t>NBAC TSC Slides</a:t>
            </a:r>
            <a:br>
              <a:rPr lang="en-US" dirty="0"/>
            </a:br>
            <a:r>
              <a:rPr lang="en-US" sz="1400" b="1" dirty="0">
                <a:solidFill>
                  <a:schemeClr val="tx2">
                    <a:lumMod val="75000"/>
                  </a:schemeClr>
                </a:solidFill>
                <a:hlinkClick r:id="rId2">
                  <a:extLst>
                    <a:ext uri="{A12FA001-AC4F-418D-AE19-62706E023703}">
                      <ahyp:hlinkClr xmlns:ahyp="http://schemas.microsoft.com/office/drawing/2018/hyperlinkcolor" val="tx"/>
                    </a:ext>
                  </a:extLst>
                </a:hlinkClick>
              </a:rPr>
              <a:t>https://github.com/niemopen/nbac-admin/tree/main/nbac-meeting-minutes/25-Jan-2024</a:t>
            </a:r>
            <a:br>
              <a:rPr lang="en-US" sz="1400" b="1" dirty="0">
                <a:solidFill>
                  <a:schemeClr val="tx2">
                    <a:lumMod val="75000"/>
                  </a:schemeClr>
                </a:solidFill>
              </a:rPr>
            </a:br>
            <a:br>
              <a:rPr lang="en-US" sz="1400" b="1" dirty="0">
                <a:solidFill>
                  <a:schemeClr val="tx2">
                    <a:lumMod val="75000"/>
                  </a:schemeClr>
                </a:solidFill>
              </a:rPr>
            </a:br>
            <a:r>
              <a:rPr lang="en-US" dirty="0"/>
              <a:t>25 January 2024 Meeting</a:t>
            </a:r>
          </a:p>
        </p:txBody>
      </p:sp>
    </p:spTree>
    <p:extLst>
      <p:ext uri="{BB962C8B-B14F-4D97-AF65-F5344CB8AC3E}">
        <p14:creationId xmlns:p14="http://schemas.microsoft.com/office/powerpoint/2010/main" val="2409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5512A-4DA4-F931-0119-2631FAF12BFE}"/>
              </a:ext>
            </a:extLst>
          </p:cNvPr>
          <p:cNvSpPr>
            <a:spLocks noGrp="1"/>
          </p:cNvSpPr>
          <p:nvPr>
            <p:ph type="title"/>
          </p:nvPr>
        </p:nvSpPr>
        <p:spPr>
          <a:xfrm>
            <a:off x="609600" y="388275"/>
            <a:ext cx="10972800" cy="513599"/>
          </a:xfrm>
        </p:spPr>
        <p:txBody>
          <a:bodyPr>
            <a:normAutofit/>
          </a:bodyPr>
          <a:lstStyle/>
          <a:p>
            <a:r>
              <a:rPr lang="en-US" sz="3200" dirty="0"/>
              <a:t>Financials - tabular</a:t>
            </a:r>
          </a:p>
        </p:txBody>
      </p:sp>
      <p:sp>
        <p:nvSpPr>
          <p:cNvPr id="4" name="Slide Number Placeholder 3">
            <a:extLst>
              <a:ext uri="{FF2B5EF4-FFF2-40B4-BE49-F238E27FC236}">
                <a16:creationId xmlns:a16="http://schemas.microsoft.com/office/drawing/2014/main" id="{EBBD1B04-AFCD-2902-561E-5A16AEA6CE5E}"/>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3" name="Oval 2">
            <a:extLst>
              <a:ext uri="{FF2B5EF4-FFF2-40B4-BE49-F238E27FC236}">
                <a16:creationId xmlns:a16="http://schemas.microsoft.com/office/drawing/2014/main" id="{1779CADA-0C1F-35B2-7AC0-FF88798E7775}"/>
              </a:ext>
            </a:extLst>
          </p:cNvPr>
          <p:cNvSpPr/>
          <p:nvPr/>
        </p:nvSpPr>
        <p:spPr bwMode="auto">
          <a:xfrm>
            <a:off x="7343107" y="5441636"/>
            <a:ext cx="917299" cy="673388"/>
          </a:xfrm>
          <a:prstGeom prst="ellipse">
            <a:avLst/>
          </a:prstGeom>
          <a:noFill/>
          <a:ln w="28575">
            <a:solidFill>
              <a:srgbClr val="92D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pic>
        <p:nvPicPr>
          <p:cNvPr id="7" name="Picture 6" descr="Table&#10;&#10;Description automatically generated">
            <a:extLst>
              <a:ext uri="{FF2B5EF4-FFF2-40B4-BE49-F238E27FC236}">
                <a16:creationId xmlns:a16="http://schemas.microsoft.com/office/drawing/2014/main" id="{F7451F61-0132-62DB-8FB7-70E9DFA91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8671" y="794861"/>
            <a:ext cx="6166317" cy="5942087"/>
          </a:xfrm>
          <a:prstGeom prst="rect">
            <a:avLst/>
          </a:prstGeom>
        </p:spPr>
      </p:pic>
      <p:sp>
        <p:nvSpPr>
          <p:cNvPr id="8" name="Oval 7">
            <a:extLst>
              <a:ext uri="{FF2B5EF4-FFF2-40B4-BE49-F238E27FC236}">
                <a16:creationId xmlns:a16="http://schemas.microsoft.com/office/drawing/2014/main" id="{3AAA1A69-E085-39B1-8D41-3377FF800074}"/>
              </a:ext>
            </a:extLst>
          </p:cNvPr>
          <p:cNvSpPr/>
          <p:nvPr/>
        </p:nvSpPr>
        <p:spPr bwMode="auto">
          <a:xfrm>
            <a:off x="8509043" y="6256443"/>
            <a:ext cx="1290918" cy="513599"/>
          </a:xfrm>
          <a:prstGeom prst="ellipse">
            <a:avLst/>
          </a:prstGeom>
          <a:noFill/>
          <a:ln>
            <a:solidFill>
              <a:srgbClr val="00B050"/>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lnSpc>
                <a:spcPct val="120000"/>
              </a:lnSpc>
            </a:pPr>
            <a:endParaRPr lang="en-US" b="1" spc="-50" dirty="0">
              <a:ln w="38100">
                <a:solidFill>
                  <a:srgbClr val="00B050"/>
                </a:solidFill>
              </a:ln>
              <a:solidFill>
                <a:srgbClr val="1F497D"/>
              </a:solidFill>
              <a:cs typeface="Arial"/>
            </a:endParaRPr>
          </a:p>
        </p:txBody>
      </p:sp>
    </p:spTree>
    <p:extLst>
      <p:ext uri="{BB962C8B-B14F-4D97-AF65-F5344CB8AC3E}">
        <p14:creationId xmlns:p14="http://schemas.microsoft.com/office/powerpoint/2010/main" val="3788660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39A6-9B41-66F4-F1D2-E45C0F93BF0B}"/>
              </a:ext>
            </a:extLst>
          </p:cNvPr>
          <p:cNvSpPr>
            <a:spLocks noGrp="1"/>
          </p:cNvSpPr>
          <p:nvPr>
            <p:ph type="title"/>
          </p:nvPr>
        </p:nvSpPr>
        <p:spPr/>
        <p:txBody>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25 Jan 2024 NBAC TSC Agenda </a:t>
            </a:r>
            <a:r>
              <a:rPr lang="en-US" dirty="0">
                <a:solidFill>
                  <a:srgbClr val="242424"/>
                </a:solidFill>
                <a:latin typeface="Arial" panose="020B060402020202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0F824B73-4369-DD9B-4F21-7F70561F100B}"/>
              </a:ext>
            </a:extLst>
          </p:cNvPr>
          <p:cNvSpPr>
            <a:spLocks noGrp="1"/>
          </p:cNvSpPr>
          <p:nvPr>
            <p:ph type="sldNum" sz="quarter" idx="4"/>
          </p:nvPr>
        </p:nvSpPr>
        <p:spPr/>
        <p:txBody>
          <a:bodyPr/>
          <a:lstStyle/>
          <a:p>
            <a:fld id="{6E6030FC-FB78-5E4D-92EA-5D9433591EA9}" type="slidenum">
              <a:rPr lang="en-US" smtClean="0"/>
              <a:pPr/>
              <a:t>11</a:t>
            </a:fld>
            <a:endParaRPr lang="en-US" dirty="0"/>
          </a:p>
        </p:txBody>
      </p:sp>
      <p:sp>
        <p:nvSpPr>
          <p:cNvPr id="6" name="Rectangle 2">
            <a:extLst>
              <a:ext uri="{FF2B5EF4-FFF2-40B4-BE49-F238E27FC236}">
                <a16:creationId xmlns:a16="http://schemas.microsoft.com/office/drawing/2014/main" id="{7E01539E-0F11-20C4-C068-9FF6776006DF}"/>
              </a:ext>
            </a:extLst>
          </p:cNvPr>
          <p:cNvSpPr>
            <a:spLocks noGrp="1" noChangeArrowheads="1"/>
          </p:cNvSpPr>
          <p:nvPr>
            <p:ph type="body" sz="quarter" idx="13"/>
          </p:nvPr>
        </p:nvSpPr>
        <p:spPr bwMode="auto">
          <a:xfrm>
            <a:off x="1055528" y="1280889"/>
            <a:ext cx="10526872" cy="306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2">
              <a:lnSpc>
                <a:spcPct val="107000"/>
              </a:lnSpc>
              <a:spcBef>
                <a:spcPts val="0"/>
              </a:spcBef>
              <a:spcAft>
                <a:spcPts val="0"/>
              </a:spcAft>
              <a:buSzPts val="1000"/>
              <a:buFont typeface="Arial" panose="020B0604020202020204" pitchFamily="34" charset="0"/>
              <a:buChar char="—"/>
              <a:tabLst>
                <a:tab pos="457200" algn="l"/>
              </a:tabLst>
            </a:pPr>
            <a:endParaRPr lang="en-US" dirty="0">
              <a:solidFill>
                <a:srgbClr val="000000"/>
              </a:solidFill>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buFont typeface="Arial" panose="020B0604020202020204" pitchFamily="34" charset="0"/>
              <a:buChar char="•"/>
            </a:pPr>
            <a:r>
              <a:rPr lang="en-US" dirty="0">
                <a:solidFill>
                  <a:srgbClr val="000000"/>
                </a:solidFill>
                <a:effectLst/>
                <a:latin typeface="+mn-lt"/>
                <a:ea typeface="Times New Roman" panose="02020603050405020304" pitchFamily="18" charset="0"/>
                <a:cs typeface="Calibri" panose="020F0502020204030204" pitchFamily="34" charset="0"/>
              </a:rPr>
              <a:t>1:20 NTAC Update – Mr. Jim Cabral   </a:t>
            </a:r>
            <a:br>
              <a:rPr lang="en-US" dirty="0">
                <a:solidFill>
                  <a:srgbClr val="000000"/>
                </a:solidFill>
                <a:effectLst/>
                <a:latin typeface="+mn-lt"/>
                <a:ea typeface="Times New Roman" panose="02020603050405020304" pitchFamily="18" charset="0"/>
                <a:cs typeface="Calibri" panose="020F0502020204030204" pitchFamily="34" charset="0"/>
              </a:rPr>
            </a:br>
            <a:endParaRPr lang="en-US"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buFont typeface="Arial" panose="020B0604020202020204" pitchFamily="34" charset="0"/>
              <a:buChar char="•"/>
            </a:pPr>
            <a:r>
              <a:rPr lang="en-US" dirty="0">
                <a:solidFill>
                  <a:srgbClr val="000000"/>
                </a:solidFill>
                <a:effectLst/>
                <a:latin typeface="+mn-lt"/>
                <a:ea typeface="Times New Roman" panose="02020603050405020304" pitchFamily="18" charset="0"/>
                <a:cs typeface="Calibri" panose="020F0502020204030204" pitchFamily="34" charset="0"/>
              </a:rPr>
              <a:t>1:25 Communications &amp; Outreach NMO Sub-Committee update – Paul Wormeli  </a:t>
            </a:r>
            <a:endParaRPr lang="en-US" dirty="0">
              <a:effectLst/>
              <a:latin typeface="+mn-lt"/>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dirty="0">
                <a:solidFill>
                  <a:srgbClr val="000000"/>
                </a:solidFill>
                <a:effectLst/>
                <a:latin typeface="+mn-lt"/>
                <a:ea typeface="Times New Roman" panose="02020603050405020304" pitchFamily="18" charset="0"/>
                <a:cs typeface="Calibri" panose="020F0502020204030204" pitchFamily="34" charset="0"/>
              </a:rPr>
              <a:t> </a:t>
            </a:r>
            <a:endParaRPr lang="en-US" dirty="0">
              <a:effectLst/>
              <a:latin typeface="+mn-lt"/>
              <a:ea typeface="Calibri" panose="020F0502020204030204" pitchFamily="34" charset="0"/>
              <a:cs typeface="Times New Roman" panose="02020603050405020304" pitchFamily="18" charset="0"/>
            </a:endParaRPr>
          </a:p>
          <a:p>
            <a:pPr marR="0">
              <a:lnSpc>
                <a:spcPct val="107000"/>
              </a:lnSpc>
              <a:spcBef>
                <a:spcPts val="0"/>
              </a:spcBef>
              <a:spcAft>
                <a:spcPts val="0"/>
              </a:spcAft>
              <a:buFont typeface="Arial" panose="020B0604020202020204" pitchFamily="34" charset="0"/>
              <a:buChar char="•"/>
            </a:pPr>
            <a:r>
              <a:rPr lang="en-US" dirty="0">
                <a:solidFill>
                  <a:srgbClr val="000000"/>
                </a:solidFill>
                <a:effectLst/>
                <a:latin typeface="+mn-lt"/>
                <a:ea typeface="Times New Roman" panose="02020603050405020304" pitchFamily="18" charset="0"/>
                <a:cs typeface="Calibri" panose="020F0502020204030204" pitchFamily="34" charset="0"/>
              </a:rPr>
              <a:t>1:35 Questions/Final Remarks </a:t>
            </a:r>
            <a:endParaRPr lang="en-US" dirty="0">
              <a:effectLst/>
              <a:latin typeface="+mn-lt"/>
              <a:ea typeface="Calibri" panose="020F0502020204030204" pitchFamily="34" charset="0"/>
              <a:cs typeface="Times New Roman" panose="02020603050405020304" pitchFamily="18" charset="0"/>
            </a:endParaRPr>
          </a:p>
          <a:p>
            <a:pPr marL="457200" lvl="1" indent="0" defTabSz="914400">
              <a:buClrTx/>
              <a:buNone/>
            </a:pPr>
            <a:endParaRPr kumimoji="0" lang="en-US" altLang="en-US"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70269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latin typeface="+mj-lt"/>
                <a:cs typeface="+mj-cs"/>
              </a:rPr>
              <a:t>resources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a:stretch>
            <a:fillRect/>
          </a:stretch>
        </p:blipFill>
        <p:spPr>
          <a:xfrm>
            <a:off x="6779265" y="4417835"/>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2"/>
              </a:rPr>
              <a:t>https://twitter.com/NIEMconnects?ref_src=twsrc%5Etfw</a:t>
            </a: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3"/>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1779" y="1799711"/>
            <a:ext cx="2124685"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4"/>
              </a:rPr>
              <a:t>https://www.linkedin.com/groups/1903175/profile</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5"/>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1779" y="2755912"/>
            <a:ext cx="2045610"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6"/>
              </a:rPr>
              <a:t>https://www.youtube.com/channel/UCg9qV22PXLBjG41hc-EwVrQ</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20" name="TextBox 19">
            <a:hlinkClick r:id="rId17"/>
            <a:extLst>
              <a:ext uri="{FF2B5EF4-FFF2-40B4-BE49-F238E27FC236}">
                <a16:creationId xmlns:a16="http://schemas.microsoft.com/office/drawing/2014/main" id="{609ED845-02CC-457A-96D4-1BC02EE0BD99}"/>
              </a:ext>
            </a:extLst>
          </p:cNvPr>
          <p:cNvSpPr txBox="1"/>
          <p:nvPr/>
        </p:nvSpPr>
        <p:spPr>
          <a:xfrm>
            <a:off x="8670298" y="5034202"/>
            <a:ext cx="315595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rPr>
              <a:t>NIEM Message Exchange Package Builder</a:t>
            </a: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4" name="TextBox 3">
            <a:extLst>
              <a:ext uri="{FF2B5EF4-FFF2-40B4-BE49-F238E27FC236}">
                <a16:creationId xmlns:a16="http://schemas.microsoft.com/office/drawing/2014/main" id="{44535B89-FBEB-4AA6-A375-3C9D2DD8B133}"/>
              </a:ext>
            </a:extLst>
          </p:cNvPr>
          <p:cNvSpPr txBox="1"/>
          <p:nvPr/>
        </p:nvSpPr>
        <p:spPr>
          <a:xfrm>
            <a:off x="8652032" y="4513209"/>
            <a:ext cx="35445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hlinkClick r:id="rId20">
                  <a:extLst>
                    <a:ext uri="{A12FA001-AC4F-418D-AE19-62706E023703}">
                      <ahyp:hlinkClr xmlns:ahyp="http://schemas.microsoft.com/office/drawing/2018/hyperlinkcolor" val="tx"/>
                    </a:ext>
                  </a:extLst>
                </a:hlinkClick>
              </a:rPr>
              <a:t>Restricted Repository-WMAAFIP</a:t>
            </a:r>
            <a:endPar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500707" y="2051575"/>
            <a:ext cx="4848571" cy="4572021"/>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4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https://github.com/niemopen/ntac-admin</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https://github.com/niemopen/nbac-admin</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https://github.com/niemopen/nmo-admin</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1143000" lvl="2" indent="-228600" defTabSz="457200">
              <a:spcBef>
                <a:spcPct val="20000"/>
              </a:spcBef>
              <a:buClr>
                <a:srgbClr val="1F497D"/>
              </a:buClr>
              <a:buFont typeface="Arial"/>
              <a:buChar char="•"/>
              <a:defRPr/>
            </a:pPr>
            <a:r>
              <a:rPr lang="en-US" sz="1000" u="sng" dirty="0">
                <a:solidFill>
                  <a:srgbClr val="0563C1"/>
                </a:solidFill>
                <a:cs typeface="Calibri" panose="020F0502020204030204" pitchFamily="34" charset="0"/>
                <a:hlinkClick r:id="rId24">
                  <a:extLst>
                    <a:ext uri="{A12FA001-AC4F-418D-AE19-62706E023703}">
                      <ahyp:hlinkClr xmlns:ahyp="http://schemas.microsoft.com/office/drawing/2018/hyperlinkcolor" val="tx"/>
                    </a:ext>
                  </a:extLst>
                </a:hlinkClick>
              </a:rPr>
              <a:t>https://github.com/niemopen/nmo-training</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5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https://niemopen.slack.com/</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2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https://lists.oasis-open-projects.org/g/niemopen-pgb</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8">
                  <a:extLst>
                    <a:ext uri="{A12FA001-AC4F-418D-AE19-62706E023703}">
                      <ahyp:hlinkClr xmlns:ahyp="http://schemas.microsoft.com/office/drawing/2018/hyperlinkcolor" val="tx"/>
                    </a:ext>
                  </a:extLst>
                </a:hlinkClick>
              </a:rPr>
              <a:t>https://lists.oasis-open-projects.org/g/niemopen-ntactsc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9">
                  <a:extLst>
                    <a:ext uri="{A12FA001-AC4F-418D-AE19-62706E023703}">
                      <ahyp:hlinkClr xmlns:ahyp="http://schemas.microsoft.com/office/drawing/2018/hyperlinkcolor" val="tx"/>
                    </a:ext>
                  </a:extLst>
                </a:hlinkClick>
              </a:rPr>
              <a:t>https://lists.oasis-open-projects.org/g/niemopen-nbactsc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30">
                  <a:extLst>
                    <a:ext uri="{A12FA001-AC4F-418D-AE19-62706E023703}">
                      <ahyp:hlinkClr xmlns:ahyp="http://schemas.microsoft.com/office/drawing/2018/hyperlinkcolor" val="tx"/>
                    </a:ext>
                  </a:extLst>
                </a:hlinkClick>
              </a:rPr>
              <a:t>https://lists.oasis-open-projects.org/g/niemopen-nmotsc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500707" y="1131029"/>
            <a:ext cx="4996432" cy="461665"/>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hlinkClick r:id="rId31"/>
              </a:rPr>
              <a:t>katherine.b.escobar.civ@mail.mil</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7575-203-8631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B8B8B">
                    <a:lumMod val="50000"/>
                  </a:srgbClr>
                </a:solidFill>
                <a:effectLst/>
                <a:uLnTx/>
                <a:uFillTx/>
                <a:latin typeface="Arial"/>
                <a:ea typeface="+mn-ea"/>
                <a:cs typeface="+mn-cs"/>
              </a:rPr>
              <a:t>Beth Smalley</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hlinkClick r:id="rId32"/>
              </a:rPr>
              <a:t>beth.l.smalley.civ@mail.mil</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757-203-7177</a:t>
            </a:r>
          </a:p>
        </p:txBody>
      </p:sp>
      <p:sp>
        <p:nvSpPr>
          <p:cNvPr id="21" name="TextBox 20">
            <a:extLst>
              <a:ext uri="{FF2B5EF4-FFF2-40B4-BE49-F238E27FC236}">
                <a16:creationId xmlns:a16="http://schemas.microsoft.com/office/drawing/2014/main" id="{6F79BE3D-CA0F-3CB2-7F31-F6138BC07957}"/>
              </a:ext>
            </a:extLst>
          </p:cNvPr>
          <p:cNvSpPr txBox="1"/>
          <p:nvPr/>
        </p:nvSpPr>
        <p:spPr>
          <a:xfrm flipH="1">
            <a:off x="8657969" y="3684090"/>
            <a:ext cx="2322571" cy="646331"/>
          </a:xfrm>
          <a:prstGeom prst="rect">
            <a:avLst/>
          </a:prstGeom>
          <a:noFill/>
        </p:spPr>
        <p:txBody>
          <a:bodyPr wrap="square" rtlCol="0">
            <a:spAutoFit/>
          </a:bodyPr>
          <a:lstStyle/>
          <a:p>
            <a:r>
              <a:rPr lang="en-US" dirty="0">
                <a:solidFill>
                  <a:srgbClr val="1F497D">
                    <a:lumMod val="60000"/>
                    <a:lumOff val="40000"/>
                  </a:srgbClr>
                </a:solidFill>
                <a:latin typeface="Arial"/>
                <a:hlinkClick r:id="rId33"/>
              </a:rPr>
              <a:t>MEP Registry  &amp; Repository</a:t>
            </a:r>
            <a:endParaRPr lang="en-US" dirty="0">
              <a:solidFill>
                <a:srgbClr val="1F497D">
                  <a:lumMod val="60000"/>
                  <a:lumOff val="40000"/>
                </a:srgbClr>
              </a:solidFill>
              <a:latin typeface="Arial"/>
            </a:endParaRPr>
          </a:p>
        </p:txBody>
      </p:sp>
      <p:pic>
        <p:nvPicPr>
          <p:cNvPr id="19" name="Picture 18">
            <a:extLst>
              <a:ext uri="{FF2B5EF4-FFF2-40B4-BE49-F238E27FC236}">
                <a16:creationId xmlns:a16="http://schemas.microsoft.com/office/drawing/2014/main" id="{76DA08E4-C605-4CA3-BEB2-57F0635F0E88}"/>
              </a:ext>
            </a:extLst>
          </p:cNvPr>
          <p:cNvPicPr>
            <a:picLocks noChangeAspect="1"/>
          </p:cNvPicPr>
          <p:nvPr/>
        </p:nvPicPr>
        <p:blipFill>
          <a:blip r:embed="rId34"/>
          <a:stretch>
            <a:fillRect/>
          </a:stretch>
        </p:blipFill>
        <p:spPr>
          <a:xfrm>
            <a:off x="8756402" y="936477"/>
            <a:ext cx="756302" cy="709826"/>
          </a:xfrm>
          <a:prstGeom prst="rect">
            <a:avLst/>
          </a:prstGeom>
        </p:spPr>
      </p:pic>
    </p:spTree>
    <p:extLst>
      <p:ext uri="{BB962C8B-B14F-4D97-AF65-F5344CB8AC3E}">
        <p14:creationId xmlns:p14="http://schemas.microsoft.com/office/powerpoint/2010/main" val="330039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39A6-9B41-66F4-F1D2-E45C0F93BF0B}"/>
              </a:ext>
            </a:extLst>
          </p:cNvPr>
          <p:cNvSpPr>
            <a:spLocks noGrp="1"/>
          </p:cNvSpPr>
          <p:nvPr>
            <p:ph type="title"/>
          </p:nvPr>
        </p:nvSpPr>
        <p:spPr/>
        <p:txBody>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25 Jan 2024 NBAC TSC Agenda </a:t>
            </a:r>
            <a:r>
              <a:rPr lang="en-US" dirty="0">
                <a:solidFill>
                  <a:srgbClr val="242424"/>
                </a:solidFill>
                <a:latin typeface="Arial" panose="020B060402020202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0F824B73-4369-DD9B-4F21-7F70561F100B}"/>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6" name="Rectangle 2">
            <a:extLst>
              <a:ext uri="{FF2B5EF4-FFF2-40B4-BE49-F238E27FC236}">
                <a16:creationId xmlns:a16="http://schemas.microsoft.com/office/drawing/2014/main" id="{7E01539E-0F11-20C4-C068-9FF6776006DF}"/>
              </a:ext>
            </a:extLst>
          </p:cNvPr>
          <p:cNvSpPr>
            <a:spLocks noGrp="1" noChangeArrowheads="1"/>
          </p:cNvSpPr>
          <p:nvPr>
            <p:ph type="body" sz="quarter" idx="13"/>
          </p:nvPr>
        </p:nvSpPr>
        <p:spPr bwMode="auto">
          <a:xfrm>
            <a:off x="1032088" y="1534639"/>
            <a:ext cx="10232260" cy="4846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7000"/>
              </a:lnSpc>
              <a:spcBef>
                <a:spcPts val="0"/>
              </a:spcBef>
              <a:spcAft>
                <a:spcPts val="0"/>
              </a:spcAft>
              <a:buFont typeface="Arial" panose="020B0604020202020204" pitchFamily="34" charset="0"/>
              <a:buChar char="•"/>
            </a:pPr>
            <a:r>
              <a:rPr lang="en-US" dirty="0">
                <a:solidFill>
                  <a:srgbClr val="000000"/>
                </a:solidFill>
                <a:effectLst/>
                <a:latin typeface="+mn-lt"/>
                <a:ea typeface="Times New Roman" panose="02020603050405020304" pitchFamily="18" charset="0"/>
                <a:cs typeface="Calibri" panose="020F0502020204030204" pitchFamily="34" charset="0"/>
              </a:rPr>
              <a:t>1:00 NBAC Co-Chair Opening Remarks – Mr. Kamran Atri, Mr. Thomas Krul  </a:t>
            </a:r>
            <a:endParaRPr lang="en-US" dirty="0">
              <a:effectLst/>
              <a:latin typeface="+mn-lt"/>
              <a:ea typeface="Calibri" panose="020F0502020204030204" pitchFamily="34" charset="0"/>
              <a:cs typeface="Times New Roman" panose="02020603050405020304" pitchFamily="18" charset="0"/>
            </a:endParaRPr>
          </a:p>
          <a:p>
            <a:pPr lvl="1">
              <a:lnSpc>
                <a:spcPct val="107000"/>
              </a:lnSpc>
              <a:spcBef>
                <a:spcPts val="0"/>
              </a:spcBef>
              <a:spcAft>
                <a:spcPts val="0"/>
              </a:spcAft>
              <a:buSzPts val="1000"/>
              <a:buFont typeface="Calibri" panose="020F0502020204030204" pitchFamily="34" charset="0"/>
              <a:buChar char="—"/>
              <a:tabLst>
                <a:tab pos="457200" algn="l"/>
              </a:tabLst>
            </a:pPr>
            <a:r>
              <a:rPr lang="en-US" sz="1600" dirty="0">
                <a:solidFill>
                  <a:srgbClr val="000000"/>
                </a:solidFill>
                <a:effectLst/>
                <a:latin typeface="+mn-lt"/>
                <a:ea typeface="Times New Roman" panose="02020603050405020304" pitchFamily="18" charset="0"/>
                <a:cs typeface="Calibri" panose="020F0502020204030204" pitchFamily="34" charset="0"/>
              </a:rPr>
              <a:t>We have re-issued the NBAC TEAMS recurring monthly meeting for 2024 </a:t>
            </a:r>
            <a:endParaRPr lang="en-US" sz="1600" dirty="0">
              <a:solidFill>
                <a:srgbClr val="000000"/>
              </a:solidFill>
              <a:latin typeface="+mn-lt"/>
              <a:ea typeface="Times New Roman" panose="02020603050405020304" pitchFamily="18" charset="0"/>
              <a:cs typeface="Times New Roman" panose="02020603050405020304" pitchFamily="18" charset="0"/>
            </a:endParaRPr>
          </a:p>
          <a:p>
            <a:pPr lvl="1">
              <a:lnSpc>
                <a:spcPct val="107000"/>
              </a:lnSpc>
              <a:spcBef>
                <a:spcPts val="0"/>
              </a:spcBef>
              <a:spcAft>
                <a:spcPts val="0"/>
              </a:spcAft>
              <a:buSzPts val="1000"/>
              <a:buFont typeface="Calibri" panose="020F0502020204030204" pitchFamily="34" charset="0"/>
              <a:buChar char="—"/>
              <a:tabLst>
                <a:tab pos="457200" algn="l"/>
              </a:tabLst>
            </a:pPr>
            <a:r>
              <a:rPr lang="en-US" sz="1600" dirty="0">
                <a:solidFill>
                  <a:srgbClr val="000000"/>
                </a:solidFill>
                <a:effectLst/>
                <a:latin typeface="+mn-lt"/>
                <a:ea typeface="Times New Roman" panose="02020603050405020304" pitchFamily="18" charset="0"/>
                <a:cs typeface="Calibri" panose="020F0502020204030204" pitchFamily="34" charset="0"/>
              </a:rPr>
              <a:t>There is a PGB meeting immediately following this NBAC meeting, the readahead is posted at: </a:t>
            </a:r>
            <a:r>
              <a:rPr lang="en-US" sz="1600" u="sng" dirty="0">
                <a:solidFill>
                  <a:srgbClr val="0000FF"/>
                </a:solidFill>
                <a:effectLst/>
                <a:latin typeface="+mn-lt"/>
                <a:ea typeface="Times New Roman" panose="02020603050405020304" pitchFamily="18" charset="0"/>
                <a:cs typeface="Calibri" panose="020F0502020204030204" pitchFamily="34" charset="0"/>
                <a:hlinkClick r:id="rId3"/>
              </a:rPr>
              <a:t>https://github.com/niemopen/oasis-open-project/tree/main/pgb-meeting-minutes/2024/25-January-2024</a:t>
            </a:r>
            <a:r>
              <a:rPr lang="en-US" sz="1600" dirty="0">
                <a:solidFill>
                  <a:srgbClr val="000000"/>
                </a:solidFill>
                <a:effectLst/>
                <a:latin typeface="+mn-lt"/>
                <a:ea typeface="Times New Roman" panose="02020603050405020304" pitchFamily="18" charset="0"/>
                <a:cs typeface="Calibri" panose="020F0502020204030204" pitchFamily="34" charset="0"/>
              </a:rPr>
              <a:t> </a:t>
            </a:r>
            <a:endParaRPr lang="en-US" sz="1600" dirty="0">
              <a:solidFill>
                <a:srgbClr val="000000"/>
              </a:solidFill>
              <a:latin typeface="+mn-lt"/>
              <a:ea typeface="Times New Roman" panose="02020603050405020304" pitchFamily="18" charset="0"/>
              <a:cs typeface="Times New Roman" panose="02020603050405020304" pitchFamily="18" charset="0"/>
            </a:endParaRPr>
          </a:p>
          <a:p>
            <a:pPr lvl="1">
              <a:lnSpc>
                <a:spcPct val="107000"/>
              </a:lnSpc>
              <a:spcBef>
                <a:spcPts val="0"/>
              </a:spcBef>
              <a:spcAft>
                <a:spcPts val="0"/>
              </a:spcAft>
              <a:buSzPts val="1000"/>
              <a:buFont typeface="Calibri" panose="020F0502020204030204" pitchFamily="34" charset="0"/>
              <a:buChar char="—"/>
              <a:tabLst>
                <a:tab pos="457200" algn="l"/>
              </a:tabLst>
            </a:pPr>
            <a:r>
              <a:rPr lang="en-US" sz="1600" dirty="0">
                <a:solidFill>
                  <a:srgbClr val="000000"/>
                </a:solidFill>
                <a:effectLst/>
                <a:latin typeface="+mn-lt"/>
                <a:ea typeface="Times New Roman" panose="02020603050405020304" pitchFamily="18" charset="0"/>
                <a:cs typeface="Calibri" panose="020F0502020204030204" pitchFamily="34" charset="0"/>
              </a:rPr>
              <a:t>Register for NBAC TSC mailing list if you haven’t yet by sending an email to this address: </a:t>
            </a:r>
            <a:r>
              <a:rPr lang="en-US" sz="1600" u="sng" dirty="0">
                <a:solidFill>
                  <a:srgbClr val="0000FF"/>
                </a:solidFill>
                <a:effectLst/>
                <a:latin typeface="+mn-lt"/>
                <a:ea typeface="Times New Roman" panose="02020603050405020304" pitchFamily="18" charset="0"/>
                <a:cs typeface="Calibri" panose="020F0502020204030204" pitchFamily="34" charset="0"/>
                <a:hlinkClick r:id="rId4"/>
              </a:rPr>
              <a:t>niemopen-nbactsc+subscribe@lists.oasis-open-projects.org</a:t>
            </a:r>
            <a:r>
              <a:rPr lang="en-US" sz="1600" dirty="0">
                <a:solidFill>
                  <a:srgbClr val="000000"/>
                </a:solidFill>
                <a:effectLst/>
                <a:latin typeface="+mn-lt"/>
                <a:ea typeface="Times New Roman" panose="02020603050405020304" pitchFamily="18" charset="0"/>
                <a:cs typeface="Calibri" panose="020F0502020204030204" pitchFamily="34" charset="0"/>
              </a:rPr>
              <a:t> </a:t>
            </a:r>
            <a:endParaRPr lang="en-US" sz="1600" dirty="0">
              <a:solidFill>
                <a:srgbClr val="000000"/>
              </a:solidFill>
              <a:latin typeface="+mn-lt"/>
              <a:ea typeface="Times New Roman" panose="02020603050405020304" pitchFamily="18" charset="0"/>
              <a:cs typeface="Times New Roman" panose="02020603050405020304" pitchFamily="18" charset="0"/>
            </a:endParaRPr>
          </a:p>
          <a:p>
            <a:pPr lvl="1">
              <a:lnSpc>
                <a:spcPct val="107000"/>
              </a:lnSpc>
              <a:spcBef>
                <a:spcPts val="0"/>
              </a:spcBef>
              <a:spcAft>
                <a:spcPts val="0"/>
              </a:spcAft>
              <a:buSzPts val="1000"/>
              <a:buFont typeface="Calibri" panose="020F0502020204030204" pitchFamily="34" charset="0"/>
              <a:buChar char="—"/>
              <a:tabLst>
                <a:tab pos="457200" algn="l"/>
              </a:tabLst>
            </a:pPr>
            <a:r>
              <a:rPr lang="en-US" sz="1600" dirty="0">
                <a:solidFill>
                  <a:srgbClr val="000000"/>
                </a:solidFill>
                <a:effectLst/>
                <a:latin typeface="+mn-lt"/>
                <a:ea typeface="Times New Roman" panose="02020603050405020304" pitchFamily="18" charset="0"/>
                <a:cs typeface="Calibri" panose="020F0502020204030204" pitchFamily="34" charset="0"/>
              </a:rPr>
              <a:t>We will dismiss this meeting early to prep for the PGB meeting </a:t>
            </a:r>
          </a:p>
          <a:p>
            <a:pPr lvl="2">
              <a:lnSpc>
                <a:spcPct val="107000"/>
              </a:lnSpc>
              <a:spcBef>
                <a:spcPts val="0"/>
              </a:spcBef>
              <a:spcAft>
                <a:spcPts val="0"/>
              </a:spcAft>
              <a:buSzPts val="1000"/>
              <a:buFont typeface="Calibri" panose="020F0502020204030204" pitchFamily="34" charset="0"/>
              <a:buChar char="—"/>
              <a:tabLst>
                <a:tab pos="457200" algn="l"/>
              </a:tabLst>
            </a:pPr>
            <a:endParaRPr lang="en-US" sz="1400" dirty="0">
              <a:solidFill>
                <a:srgbClr val="000000"/>
              </a:solidFill>
              <a:effectLst/>
              <a:latin typeface="+mn-lt"/>
              <a:ea typeface="Calibri" panose="020F0502020204030204" pitchFamily="34" charset="0"/>
              <a:cs typeface="Times New Roman" panose="02020603050405020304" pitchFamily="18" charset="0"/>
            </a:endParaRPr>
          </a:p>
          <a:p>
            <a:pPr>
              <a:lnSpc>
                <a:spcPct val="107000"/>
              </a:lnSpc>
              <a:spcBef>
                <a:spcPts val="0"/>
              </a:spcBef>
              <a:spcAft>
                <a:spcPts val="0"/>
              </a:spcAft>
            </a:pPr>
            <a:r>
              <a:rPr lang="en-US" dirty="0">
                <a:solidFill>
                  <a:srgbClr val="000000"/>
                </a:solidFill>
                <a:latin typeface="+mn-lt"/>
                <a:cs typeface="Calibri" panose="020F0502020204030204" pitchFamily="34" charset="0"/>
              </a:rPr>
              <a:t>1:10 NIEM Management Office (NMO) Update – Ms. Katherine Escobar </a:t>
            </a:r>
          </a:p>
          <a:p>
            <a:pPr lvl="1">
              <a:lnSpc>
                <a:spcPct val="107000"/>
              </a:lnSpc>
              <a:spcBef>
                <a:spcPts val="0"/>
              </a:spcBef>
              <a:spcAft>
                <a:spcPts val="0"/>
              </a:spcAft>
              <a:buSzPts val="1000"/>
              <a:buFont typeface="Arial" panose="020B0604020202020204" pitchFamily="34" charset="0"/>
              <a:buChar char="—"/>
              <a:tabLst>
                <a:tab pos="457200" algn="l"/>
              </a:tabLst>
            </a:pPr>
            <a:r>
              <a:rPr lang="en-US" sz="1600" dirty="0">
                <a:solidFill>
                  <a:srgbClr val="000000"/>
                </a:solidFill>
                <a:effectLst/>
                <a:latin typeface="+mn-lt"/>
                <a:ea typeface="Times New Roman" panose="02020603050405020304" pitchFamily="18" charset="0"/>
                <a:cs typeface="Calibri" panose="020F0502020204030204" pitchFamily="34" charset="0"/>
              </a:rPr>
              <a:t>Preparing Sub-Committee governance standing document which can be supplemented/replaced by Sub-Committee tailored governance doc as available </a:t>
            </a:r>
          </a:p>
          <a:p>
            <a:pPr lvl="1">
              <a:lnSpc>
                <a:spcPct val="107000"/>
              </a:lnSpc>
              <a:spcBef>
                <a:spcPts val="0"/>
              </a:spcBef>
              <a:spcAft>
                <a:spcPts val="0"/>
              </a:spcAft>
              <a:buSzPts val="1000"/>
              <a:buFont typeface="Arial" panose="020B0604020202020204" pitchFamily="34" charset="0"/>
              <a:buChar char="—"/>
              <a:tabLst>
                <a:tab pos="457200" algn="l"/>
              </a:tabLst>
            </a:pPr>
            <a:r>
              <a:rPr lang="en-US" sz="1600" dirty="0">
                <a:solidFill>
                  <a:srgbClr val="000000"/>
                </a:solidFill>
                <a:effectLst/>
                <a:latin typeface="+mn-lt"/>
                <a:ea typeface="Times New Roman" panose="02020603050405020304" pitchFamily="18" charset="0"/>
                <a:cs typeface="Calibri" panose="020F0502020204030204" pitchFamily="34" charset="0"/>
              </a:rPr>
              <a:t>Key topics for upcoming PGB meeting</a:t>
            </a:r>
            <a:endParaRPr lang="en-US" sz="1600" dirty="0">
              <a:solidFill>
                <a:srgbClr val="000000"/>
              </a:solidFill>
              <a:effectLst/>
              <a:latin typeface="+mn-lt"/>
              <a:ea typeface="Calibri" panose="020F0502020204030204" pitchFamily="34" charset="0"/>
              <a:cs typeface="Times New Roman" panose="02020603050405020304" pitchFamily="18" charset="0"/>
            </a:endParaRPr>
          </a:p>
          <a:p>
            <a:pPr marL="457200" lvl="1" indent="0" defTabSz="914400">
              <a:buClrTx/>
              <a:buNone/>
            </a:pPr>
            <a:endParaRPr kumimoji="0" lang="en-US" altLang="en-US"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4105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Logo&#10;&#10;Description automatically generated with low confidence">
            <a:extLst>
              <a:ext uri="{FF2B5EF4-FFF2-40B4-BE49-F238E27FC236}">
                <a16:creationId xmlns:a16="http://schemas.microsoft.com/office/drawing/2014/main" id="{B1FB84C8-A1F3-4846-BE9A-2E2AFD551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9088" y="5005904"/>
            <a:ext cx="1616484" cy="584775"/>
          </a:xfrm>
          <a:prstGeom prst="rect">
            <a:avLst/>
          </a:prstGeom>
        </p:spPr>
      </p:pic>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1395471" y="289996"/>
            <a:ext cx="974734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SPONSOR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4"/>
          <a:stretch>
            <a:fillRect/>
          </a:stretch>
        </p:blipFill>
        <p:spPr>
          <a:xfrm>
            <a:off x="552645" y="1843367"/>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2214277" y="327311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552645" y="3228153"/>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pic>
        <p:nvPicPr>
          <p:cNvPr id="18" name="Picture 17">
            <a:extLst>
              <a:ext uri="{FF2B5EF4-FFF2-40B4-BE49-F238E27FC236}">
                <a16:creationId xmlns:a16="http://schemas.microsoft.com/office/drawing/2014/main" id="{49F746E6-E56E-46FE-80B8-5A42E7E43D24}"/>
              </a:ext>
            </a:extLst>
          </p:cNvPr>
          <p:cNvPicPr>
            <a:picLocks noChangeAspect="1"/>
          </p:cNvPicPr>
          <p:nvPr/>
        </p:nvPicPr>
        <p:blipFill>
          <a:blip r:embed="rId5"/>
          <a:stretch>
            <a:fillRect/>
          </a:stretch>
        </p:blipFill>
        <p:spPr>
          <a:xfrm>
            <a:off x="2255114" y="4705363"/>
            <a:ext cx="1061829" cy="1061829"/>
          </a:xfrm>
          <a:prstGeom prst="rect">
            <a:avLst/>
          </a:prstGeom>
        </p:spPr>
      </p:pic>
      <p:pic>
        <p:nvPicPr>
          <p:cNvPr id="19" name="Picture 18">
            <a:extLst>
              <a:ext uri="{FF2B5EF4-FFF2-40B4-BE49-F238E27FC236}">
                <a16:creationId xmlns:a16="http://schemas.microsoft.com/office/drawing/2014/main" id="{CB507B3F-4675-4EFE-A3EE-6AB039CE668E}"/>
              </a:ext>
            </a:extLst>
          </p:cNvPr>
          <p:cNvPicPr>
            <a:picLocks noChangeAspect="1"/>
          </p:cNvPicPr>
          <p:nvPr/>
        </p:nvPicPr>
        <p:blipFill>
          <a:blip r:embed="rId6"/>
          <a:stretch>
            <a:fillRect/>
          </a:stretch>
        </p:blipFill>
        <p:spPr>
          <a:xfrm>
            <a:off x="599479" y="4663339"/>
            <a:ext cx="1032960" cy="1169551"/>
          </a:xfrm>
          <a:prstGeom prst="rect">
            <a:avLst/>
          </a:prstGeom>
        </p:spPr>
      </p:pic>
      <p:pic>
        <p:nvPicPr>
          <p:cNvPr id="20" name="Picture 19">
            <a:extLst>
              <a:ext uri="{FF2B5EF4-FFF2-40B4-BE49-F238E27FC236}">
                <a16:creationId xmlns:a16="http://schemas.microsoft.com/office/drawing/2014/main" id="{EEFD9D20-3DFF-42BC-A532-A957B637CA30}"/>
              </a:ext>
            </a:extLst>
          </p:cNvPr>
          <p:cNvPicPr>
            <a:picLocks noChangeAspect="1"/>
          </p:cNvPicPr>
          <p:nvPr/>
        </p:nvPicPr>
        <p:blipFill>
          <a:blip r:embed="rId7"/>
          <a:stretch>
            <a:fillRect/>
          </a:stretch>
        </p:blipFill>
        <p:spPr>
          <a:xfrm>
            <a:off x="3653584" y="4937236"/>
            <a:ext cx="1317454" cy="491802"/>
          </a:xfrm>
          <a:prstGeom prst="rect">
            <a:avLst/>
          </a:prstGeom>
        </p:spPr>
      </p:pic>
      <p:sp>
        <p:nvSpPr>
          <p:cNvPr id="21" name="TextBox 20">
            <a:extLst>
              <a:ext uri="{FF2B5EF4-FFF2-40B4-BE49-F238E27FC236}">
                <a16:creationId xmlns:a16="http://schemas.microsoft.com/office/drawing/2014/main" id="{D17CC975-4B00-4C3D-890A-997EBA867B36}"/>
              </a:ext>
            </a:extLst>
          </p:cNvPr>
          <p:cNvSpPr txBox="1"/>
          <p:nvPr/>
        </p:nvSpPr>
        <p:spPr>
          <a:xfrm>
            <a:off x="3694102" y="3251917"/>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5172" y="1843367"/>
            <a:ext cx="825487" cy="1238525"/>
          </a:xfrm>
          <a:prstGeom prst="rect">
            <a:avLst/>
          </a:prstGeom>
        </p:spPr>
      </p:pic>
      <p:pic>
        <p:nvPicPr>
          <p:cNvPr id="3" name="Picture 2">
            <a:extLst>
              <a:ext uri="{FF2B5EF4-FFF2-40B4-BE49-F238E27FC236}">
                <a16:creationId xmlns:a16="http://schemas.microsoft.com/office/drawing/2014/main" id="{82DF68B1-BCFE-4A1E-9F0F-A338FD1B5EB9}"/>
              </a:ext>
            </a:extLst>
          </p:cNvPr>
          <p:cNvPicPr>
            <a:picLocks noChangeAspect="1"/>
          </p:cNvPicPr>
          <p:nvPr/>
        </p:nvPicPr>
        <p:blipFill>
          <a:blip r:embed="rId9"/>
          <a:stretch>
            <a:fillRect/>
          </a:stretch>
        </p:blipFill>
        <p:spPr>
          <a:xfrm>
            <a:off x="5213017" y="4705363"/>
            <a:ext cx="1034178" cy="1034178"/>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10"/>
          <a:stretch>
            <a:fillRect/>
          </a:stretch>
        </p:blipFill>
        <p:spPr>
          <a:xfrm>
            <a:off x="5405292" y="1860009"/>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5216851" y="3266482"/>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11"/>
          <a:stretch>
            <a:fillRect/>
          </a:stretch>
        </p:blipFill>
        <p:spPr>
          <a:xfrm>
            <a:off x="2258628" y="184336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6731596" y="3291053"/>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68065" y="1852204"/>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8536202" y="3254822"/>
            <a:ext cx="1558430" cy="1477328"/>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13"/>
          <a:stretch>
            <a:fillRect/>
          </a:stretch>
        </p:blipFill>
        <p:spPr>
          <a:xfrm>
            <a:off x="8741805" y="1875665"/>
            <a:ext cx="1225018"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9950079" y="3223045"/>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13" name="Picture 12" descr="Logo&#10;&#10;Description automatically generated with medium confidence">
            <a:extLst>
              <a:ext uri="{FF2B5EF4-FFF2-40B4-BE49-F238E27FC236}">
                <a16:creationId xmlns:a16="http://schemas.microsoft.com/office/drawing/2014/main" id="{4A6945BC-73DB-43C9-8738-F27AF7CA3F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07805" y="4627051"/>
            <a:ext cx="1160178" cy="1218452"/>
          </a:xfrm>
          <a:prstGeom prst="rect">
            <a:avLst/>
          </a:prstGeom>
        </p:spPr>
      </p:pic>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19955" y="1860009"/>
            <a:ext cx="930505" cy="1240673"/>
          </a:xfrm>
          <a:prstGeom prst="rect">
            <a:avLst/>
          </a:prstGeom>
        </p:spPr>
      </p:pic>
      <p:pic>
        <p:nvPicPr>
          <p:cNvPr id="28" name="Picture 27" descr="Logo&#10;&#10;Description automatically generated">
            <a:extLst>
              <a:ext uri="{FF2B5EF4-FFF2-40B4-BE49-F238E27FC236}">
                <a16:creationId xmlns:a16="http://schemas.microsoft.com/office/drawing/2014/main" id="{1D572B67-80C1-9588-6262-66FAE0FCBD7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41628" y="4705363"/>
            <a:ext cx="1747144" cy="979003"/>
          </a:xfrm>
          <a:prstGeom prst="rect">
            <a:avLst/>
          </a:prstGeom>
        </p:spPr>
      </p:pic>
    </p:spTree>
    <p:extLst>
      <p:ext uri="{BB962C8B-B14F-4D97-AF65-F5344CB8AC3E}">
        <p14:creationId xmlns:p14="http://schemas.microsoft.com/office/powerpoint/2010/main" val="3444565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75890" y="121052"/>
            <a:ext cx="6729727" cy="8617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Technical Steering Committees</a:t>
            </a:r>
          </a:p>
        </p:txBody>
      </p:sp>
      <p:grpSp>
        <p:nvGrpSpPr>
          <p:cNvPr id="2" name="Group 1">
            <a:extLst>
              <a:ext uri="{FF2B5EF4-FFF2-40B4-BE49-F238E27FC236}">
                <a16:creationId xmlns:a16="http://schemas.microsoft.com/office/drawing/2014/main" id="{AB76A0C5-7CB6-4D13-957D-18AC518683CE}"/>
              </a:ext>
            </a:extLst>
          </p:cNvPr>
          <p:cNvGrpSpPr/>
          <p:nvPr/>
        </p:nvGrpSpPr>
        <p:grpSpPr>
          <a:xfrm>
            <a:off x="1773650" y="976530"/>
            <a:ext cx="2954939" cy="2264954"/>
            <a:chOff x="1627240" y="992734"/>
            <a:chExt cx="2954939" cy="2264954"/>
          </a:xfrm>
        </p:grpSpPr>
        <p:pic>
          <p:nvPicPr>
            <p:cNvPr id="24" name="Picture 23">
              <a:extLst>
                <a:ext uri="{FF2B5EF4-FFF2-40B4-BE49-F238E27FC236}">
                  <a16:creationId xmlns:a16="http://schemas.microsoft.com/office/drawing/2014/main" id="{4B12D116-8DE2-48CD-BAC6-AD49EC375E76}"/>
                </a:ext>
              </a:extLst>
            </p:cNvPr>
            <p:cNvPicPr>
              <a:picLocks noChangeAspect="1"/>
            </p:cNvPicPr>
            <p:nvPr/>
          </p:nvPicPr>
          <p:blipFill>
            <a:blip r:embed="rId3"/>
            <a:stretch>
              <a:fillRect/>
            </a:stretch>
          </p:blipFill>
          <p:spPr>
            <a:xfrm>
              <a:off x="1709752" y="992734"/>
              <a:ext cx="1379957" cy="1384395"/>
            </a:xfrm>
            <a:prstGeom prst="rect">
              <a:avLst/>
            </a:prstGeom>
          </p:spPr>
        </p:pic>
        <p:sp>
          <p:nvSpPr>
            <p:cNvPr id="25" name="TextBox 24">
              <a:extLst>
                <a:ext uri="{FF2B5EF4-FFF2-40B4-BE49-F238E27FC236}">
                  <a16:creationId xmlns:a16="http://schemas.microsoft.com/office/drawing/2014/main" id="{4C2D93A3-6002-491A-AAA1-73DDD1931872}"/>
                </a:ext>
              </a:extLst>
            </p:cNvPr>
            <p:cNvSpPr txBox="1"/>
            <p:nvPr/>
          </p:nvSpPr>
          <p:spPr>
            <a:xfrm>
              <a:off x="1627240" y="2549802"/>
              <a:ext cx="295493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Kamran Atri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Business Architecture Committee (NBAC) Technical Steering Committee (TSC)</a:t>
              </a:r>
            </a:p>
          </p:txBody>
        </p:sp>
      </p:grpSp>
      <p:pic>
        <p:nvPicPr>
          <p:cNvPr id="26" name="Picture 25">
            <a:extLst>
              <a:ext uri="{FF2B5EF4-FFF2-40B4-BE49-F238E27FC236}">
                <a16:creationId xmlns:a16="http://schemas.microsoft.com/office/drawing/2014/main" id="{0E218E9E-0A83-4B18-9D28-0C17B102128A}"/>
              </a:ext>
            </a:extLst>
          </p:cNvPr>
          <p:cNvPicPr>
            <a:picLocks noChangeAspect="1"/>
          </p:cNvPicPr>
          <p:nvPr/>
        </p:nvPicPr>
        <p:blipFill>
          <a:blip r:embed="rId4"/>
          <a:stretch>
            <a:fillRect/>
          </a:stretch>
        </p:blipFill>
        <p:spPr>
          <a:xfrm>
            <a:off x="5611334" y="997966"/>
            <a:ext cx="1310309" cy="1310309"/>
          </a:xfrm>
          <a:prstGeom prst="rect">
            <a:avLst/>
          </a:prstGeom>
        </p:spPr>
      </p:pic>
      <p:sp>
        <p:nvSpPr>
          <p:cNvPr id="27" name="TextBox 26">
            <a:extLst>
              <a:ext uri="{FF2B5EF4-FFF2-40B4-BE49-F238E27FC236}">
                <a16:creationId xmlns:a16="http://schemas.microsoft.com/office/drawing/2014/main" id="{A35D3C74-FA78-4948-A0A9-583F68A813A7}"/>
              </a:ext>
            </a:extLst>
          </p:cNvPr>
          <p:cNvSpPr txBox="1"/>
          <p:nvPr/>
        </p:nvSpPr>
        <p:spPr>
          <a:xfrm>
            <a:off x="5508666" y="2589597"/>
            <a:ext cx="1741599"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Jim Cabral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Vice President, Court Relations, InfoTrack</a:t>
            </a:r>
          </a:p>
        </p:txBody>
      </p:sp>
      <p:sp>
        <p:nvSpPr>
          <p:cNvPr id="29" name="TextBox 28">
            <a:extLst>
              <a:ext uri="{FF2B5EF4-FFF2-40B4-BE49-F238E27FC236}">
                <a16:creationId xmlns:a16="http://schemas.microsoft.com/office/drawing/2014/main" id="{D4465811-09EB-4B68-A95B-F08F536CDB5A}"/>
              </a:ext>
            </a:extLst>
          </p:cNvPr>
          <p:cNvSpPr txBox="1"/>
          <p:nvPr/>
        </p:nvSpPr>
        <p:spPr>
          <a:xfrm>
            <a:off x="8894073" y="2549801"/>
            <a:ext cx="234823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Beth Smalley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Management Office (NMO) Technical Steering Committee (TSC)</a:t>
            </a:r>
          </a:p>
        </p:txBody>
      </p:sp>
      <p:pic>
        <p:nvPicPr>
          <p:cNvPr id="3" name="Picture 2" descr="A person smiling for the camera&#10;&#10;Description automatically generated with medium confidence">
            <a:extLst>
              <a:ext uri="{FF2B5EF4-FFF2-40B4-BE49-F238E27FC236}">
                <a16:creationId xmlns:a16="http://schemas.microsoft.com/office/drawing/2014/main" id="{D4E83155-6E5E-4803-80DF-8F4768242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073" y="997966"/>
            <a:ext cx="1023088" cy="1379163"/>
          </a:xfrm>
          <a:prstGeom prst="rect">
            <a:avLst/>
          </a:prstGeom>
        </p:spPr>
      </p:pic>
      <p:sp>
        <p:nvSpPr>
          <p:cNvPr id="11" name="TextBox 10">
            <a:extLst>
              <a:ext uri="{FF2B5EF4-FFF2-40B4-BE49-F238E27FC236}">
                <a16:creationId xmlns:a16="http://schemas.microsoft.com/office/drawing/2014/main" id="{F2FAB19C-3069-4AA9-9751-2A81C47DD0B1}"/>
              </a:ext>
            </a:extLst>
          </p:cNvPr>
          <p:cNvSpPr txBox="1"/>
          <p:nvPr/>
        </p:nvSpPr>
        <p:spPr>
          <a:xfrm>
            <a:off x="2919865" y="3257687"/>
            <a:ext cx="6465859"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NON-VOTING MEMBERS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Technical Steering Committees</a:t>
            </a:r>
          </a:p>
        </p:txBody>
      </p:sp>
      <p:pic>
        <p:nvPicPr>
          <p:cNvPr id="13" name="Picture 12">
            <a:extLst>
              <a:ext uri="{FF2B5EF4-FFF2-40B4-BE49-F238E27FC236}">
                <a16:creationId xmlns:a16="http://schemas.microsoft.com/office/drawing/2014/main" id="{6EB2A211-9AFA-4D60-BF09-79E7F52F4FF7}"/>
              </a:ext>
            </a:extLst>
          </p:cNvPr>
          <p:cNvPicPr>
            <a:picLocks noChangeAspect="1"/>
          </p:cNvPicPr>
          <p:nvPr/>
        </p:nvPicPr>
        <p:blipFill>
          <a:blip r:embed="rId6"/>
          <a:stretch>
            <a:fillRect/>
          </a:stretch>
        </p:blipFill>
        <p:spPr>
          <a:xfrm>
            <a:off x="7582891" y="4334939"/>
            <a:ext cx="1267218" cy="1229354"/>
          </a:xfrm>
          <a:prstGeom prst="rect">
            <a:avLst/>
          </a:prstGeom>
        </p:spPr>
      </p:pic>
      <p:grpSp>
        <p:nvGrpSpPr>
          <p:cNvPr id="4" name="Group 3">
            <a:extLst>
              <a:ext uri="{FF2B5EF4-FFF2-40B4-BE49-F238E27FC236}">
                <a16:creationId xmlns:a16="http://schemas.microsoft.com/office/drawing/2014/main" id="{A74C924A-9AFB-45FB-BD9F-4DA06AD33F7E}"/>
              </a:ext>
            </a:extLst>
          </p:cNvPr>
          <p:cNvGrpSpPr/>
          <p:nvPr/>
        </p:nvGrpSpPr>
        <p:grpSpPr>
          <a:xfrm>
            <a:off x="3520972" y="4436619"/>
            <a:ext cx="2769169" cy="2255348"/>
            <a:chOff x="3054115" y="4334939"/>
            <a:chExt cx="2769169" cy="2255348"/>
          </a:xfrm>
        </p:grpSpPr>
        <p:sp>
          <p:nvSpPr>
            <p:cNvPr id="12" name="TextBox 11">
              <a:extLst>
                <a:ext uri="{FF2B5EF4-FFF2-40B4-BE49-F238E27FC236}">
                  <a16:creationId xmlns:a16="http://schemas.microsoft.com/office/drawing/2014/main" id="{10D10854-1AAB-4C57-95CD-271B994FBDA1}"/>
                </a:ext>
              </a:extLst>
            </p:cNvPr>
            <p:cNvSpPr txBox="1"/>
            <p:nvPr/>
          </p:nvSpPr>
          <p:spPr>
            <a:xfrm>
              <a:off x="3054115" y="5728513"/>
              <a:ext cx="276916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Thomas Krul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Business Architecture Committee (NBAC) Technical Steering Committee (TSC)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pic>
          <p:nvPicPr>
            <p:cNvPr id="14" name="Picture 13">
              <a:extLst>
                <a:ext uri="{FF2B5EF4-FFF2-40B4-BE49-F238E27FC236}">
                  <a16:creationId xmlns:a16="http://schemas.microsoft.com/office/drawing/2014/main" id="{5C51E452-9EDF-41FC-8B0E-191584866281}"/>
                </a:ext>
              </a:extLst>
            </p:cNvPr>
            <p:cNvPicPr>
              <a:picLocks noChangeAspect="1"/>
            </p:cNvPicPr>
            <p:nvPr/>
          </p:nvPicPr>
          <p:blipFill>
            <a:blip r:embed="rId7"/>
            <a:stretch>
              <a:fillRect/>
            </a:stretch>
          </p:blipFill>
          <p:spPr>
            <a:xfrm>
              <a:off x="3108304" y="4334939"/>
              <a:ext cx="1412677" cy="1229354"/>
            </a:xfrm>
            <a:prstGeom prst="rect">
              <a:avLst/>
            </a:prstGeom>
          </p:spPr>
        </p:pic>
      </p:grpSp>
      <p:sp>
        <p:nvSpPr>
          <p:cNvPr id="15" name="TextBox 14">
            <a:extLst>
              <a:ext uri="{FF2B5EF4-FFF2-40B4-BE49-F238E27FC236}">
                <a16:creationId xmlns:a16="http://schemas.microsoft.com/office/drawing/2014/main" id="{C4C60E1B-AE46-4D39-B690-DBD556C4A5B5}"/>
              </a:ext>
            </a:extLst>
          </p:cNvPr>
          <p:cNvSpPr txBox="1"/>
          <p:nvPr/>
        </p:nvSpPr>
        <p:spPr>
          <a:xfrm>
            <a:off x="7530536" y="5734376"/>
            <a:ext cx="276916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Dr. Scott Renner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Technical Architecture Committee (NTAC) Technical Steering Committee (TSC)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spTree>
    <p:extLst>
      <p:ext uri="{BB962C8B-B14F-4D97-AF65-F5344CB8AC3E}">
        <p14:creationId xmlns:p14="http://schemas.microsoft.com/office/powerpoint/2010/main" val="11118081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65A188-3C39-42AA-AADD-6D9C5F718047}"/>
              </a:ext>
            </a:extLst>
          </p:cNvPr>
          <p:cNvSpPr/>
          <p:nvPr/>
        </p:nvSpPr>
        <p:spPr bwMode="auto">
          <a:xfrm>
            <a:off x="6162506" y="1681988"/>
            <a:ext cx="5413090" cy="1819143"/>
          </a:xfrm>
          <a:prstGeom prst="rect">
            <a:avLst/>
          </a:prstGeom>
          <a:solidFill>
            <a:schemeClr val="bg1"/>
          </a:solidFill>
          <a:ln>
            <a:no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2" name="Title 1">
            <a:extLst>
              <a:ext uri="{FF2B5EF4-FFF2-40B4-BE49-F238E27FC236}">
                <a16:creationId xmlns:a16="http://schemas.microsoft.com/office/drawing/2014/main" id="{627E90CF-CD2A-4BE3-BEA0-2E8DAA2B61E7}"/>
              </a:ext>
            </a:extLst>
          </p:cNvPr>
          <p:cNvSpPr>
            <a:spLocks noGrp="1"/>
          </p:cNvSpPr>
          <p:nvPr>
            <p:ph type="title"/>
          </p:nvPr>
        </p:nvSpPr>
        <p:spPr>
          <a:xfrm>
            <a:off x="609600" y="388275"/>
            <a:ext cx="10972800" cy="584775"/>
          </a:xfrm>
        </p:spPr>
        <p:txBody>
          <a:bodyPr>
            <a:normAutofit/>
          </a:bodyPr>
          <a:lstStyle/>
          <a:p>
            <a:r>
              <a:rPr lang="en-US" dirty="0"/>
              <a:t>NMO, NBAC, &amp; NTAC TSC Co-Chairs</a:t>
            </a:r>
          </a:p>
        </p:txBody>
      </p:sp>
      <p:sp>
        <p:nvSpPr>
          <p:cNvPr id="4" name="Slide Number Placeholder 3">
            <a:extLst>
              <a:ext uri="{FF2B5EF4-FFF2-40B4-BE49-F238E27FC236}">
                <a16:creationId xmlns:a16="http://schemas.microsoft.com/office/drawing/2014/main" id="{02022693-26B5-4548-96CB-05AA3EC561BA}"/>
              </a:ext>
            </a:extLst>
          </p:cNvPr>
          <p:cNvSpPr>
            <a:spLocks noGrp="1"/>
          </p:cNvSpPr>
          <p:nvPr>
            <p:ph type="sldNum" sz="quarter" idx="4"/>
          </p:nvPr>
        </p:nvSpPr>
        <p:spPr>
          <a:xfrm>
            <a:off x="4740106" y="6344830"/>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graphicFrame>
        <p:nvGraphicFramePr>
          <p:cNvPr id="8" name="Table 8">
            <a:extLst>
              <a:ext uri="{FF2B5EF4-FFF2-40B4-BE49-F238E27FC236}">
                <a16:creationId xmlns:a16="http://schemas.microsoft.com/office/drawing/2014/main" id="{A74C65C2-8ED9-41CF-9E59-9A9FF029203D}"/>
              </a:ext>
            </a:extLst>
          </p:cNvPr>
          <p:cNvGraphicFramePr>
            <a:graphicFrameLocks noGrp="1"/>
          </p:cNvGraphicFramePr>
          <p:nvPr/>
        </p:nvGraphicFramePr>
        <p:xfrm>
          <a:off x="492433" y="1671888"/>
          <a:ext cx="5216893" cy="1483360"/>
        </p:xfrm>
        <a:graphic>
          <a:graphicData uri="http://schemas.openxmlformats.org/drawingml/2006/table">
            <a:tbl>
              <a:tblPr firstRow="1" bandRow="1">
                <a:tableStyleId>{5C22544A-7EE6-4342-B048-85BDC9FD1C3A}</a:tableStyleId>
              </a:tblPr>
              <a:tblGrid>
                <a:gridCol w="1322815">
                  <a:extLst>
                    <a:ext uri="{9D8B030D-6E8A-4147-A177-3AD203B41FA5}">
                      <a16:colId xmlns:a16="http://schemas.microsoft.com/office/drawing/2014/main" val="2810206433"/>
                    </a:ext>
                  </a:extLst>
                </a:gridCol>
                <a:gridCol w="3894078">
                  <a:extLst>
                    <a:ext uri="{9D8B030D-6E8A-4147-A177-3AD203B41FA5}">
                      <a16:colId xmlns:a16="http://schemas.microsoft.com/office/drawing/2014/main" val="831855814"/>
                    </a:ext>
                  </a:extLst>
                </a:gridCol>
              </a:tblGrid>
              <a:tr h="370840">
                <a:tc>
                  <a:txBody>
                    <a:bodyPr/>
                    <a:lstStyle/>
                    <a:p>
                      <a:r>
                        <a:rPr lang="en-US" sz="1400" dirty="0"/>
                        <a:t>TSC</a:t>
                      </a:r>
                    </a:p>
                  </a:txBody>
                  <a:tcPr/>
                </a:tc>
                <a:tc>
                  <a:txBody>
                    <a:bodyPr/>
                    <a:lstStyle/>
                    <a:p>
                      <a:r>
                        <a:rPr lang="en-US" sz="1400" dirty="0"/>
                        <a:t>Approved (TSC CHAIRS)</a:t>
                      </a:r>
                    </a:p>
                  </a:txBody>
                  <a:tcPr/>
                </a:tc>
                <a:extLst>
                  <a:ext uri="{0D108BD9-81ED-4DB2-BD59-A6C34878D82A}">
                    <a16:rowId xmlns:a16="http://schemas.microsoft.com/office/drawing/2014/main" val="242503852"/>
                  </a:ext>
                </a:extLst>
              </a:tr>
              <a:tr h="370840">
                <a:tc>
                  <a:txBody>
                    <a:bodyPr/>
                    <a:lstStyle/>
                    <a:p>
                      <a:r>
                        <a:rPr lang="en-US" sz="1400" dirty="0">
                          <a:solidFill>
                            <a:schemeClr val="bg2">
                              <a:lumMod val="10000"/>
                            </a:schemeClr>
                          </a:solidFill>
                        </a:rPr>
                        <a:t>NMO TSC</a:t>
                      </a:r>
                    </a:p>
                  </a:txBody>
                  <a:tcPr/>
                </a:tc>
                <a:tc>
                  <a:txBody>
                    <a:bodyPr/>
                    <a:lstStyle/>
                    <a:p>
                      <a:r>
                        <a:rPr lang="en-US" sz="1400" dirty="0">
                          <a:solidFill>
                            <a:schemeClr val="bg2">
                              <a:lumMod val="10000"/>
                            </a:schemeClr>
                          </a:solidFill>
                        </a:rPr>
                        <a:t>Ms. Katherine Escobar &amp; Ms. Beth Smalley</a:t>
                      </a:r>
                    </a:p>
                  </a:txBody>
                  <a:tcPr/>
                </a:tc>
                <a:extLst>
                  <a:ext uri="{0D108BD9-81ED-4DB2-BD59-A6C34878D82A}">
                    <a16:rowId xmlns:a16="http://schemas.microsoft.com/office/drawing/2014/main" val="780952653"/>
                  </a:ext>
                </a:extLst>
              </a:tr>
              <a:tr h="370840">
                <a:tc>
                  <a:txBody>
                    <a:bodyPr/>
                    <a:lstStyle/>
                    <a:p>
                      <a:r>
                        <a:rPr lang="en-US" sz="1400" dirty="0">
                          <a:solidFill>
                            <a:schemeClr val="bg2">
                              <a:lumMod val="10000"/>
                            </a:schemeClr>
                          </a:solidFill>
                        </a:rPr>
                        <a:t>NBAC TSC</a:t>
                      </a:r>
                    </a:p>
                  </a:txBody>
                  <a:tcPr/>
                </a:tc>
                <a:tc>
                  <a:txBody>
                    <a:bodyPr/>
                    <a:lstStyle/>
                    <a:p>
                      <a:r>
                        <a:rPr lang="en-US" sz="1400" dirty="0">
                          <a:solidFill>
                            <a:schemeClr val="bg2">
                              <a:lumMod val="10000"/>
                            </a:schemeClr>
                          </a:solidFill>
                        </a:rPr>
                        <a:t>Mr. Kamran Atri &amp; Mr. Thomas Krul</a:t>
                      </a:r>
                    </a:p>
                  </a:txBody>
                  <a:tcPr/>
                </a:tc>
                <a:extLst>
                  <a:ext uri="{0D108BD9-81ED-4DB2-BD59-A6C34878D82A}">
                    <a16:rowId xmlns:a16="http://schemas.microsoft.com/office/drawing/2014/main" val="250328307"/>
                  </a:ext>
                </a:extLst>
              </a:tr>
              <a:tr h="370840">
                <a:tc>
                  <a:txBody>
                    <a:bodyPr/>
                    <a:lstStyle/>
                    <a:p>
                      <a:r>
                        <a:rPr lang="en-US" sz="1400" dirty="0">
                          <a:solidFill>
                            <a:schemeClr val="bg2">
                              <a:lumMod val="10000"/>
                            </a:schemeClr>
                          </a:solidFill>
                        </a:rPr>
                        <a:t>NTAC TSC</a:t>
                      </a:r>
                    </a:p>
                  </a:txBody>
                  <a:tcPr/>
                </a:tc>
                <a:tc>
                  <a:txBody>
                    <a:bodyPr/>
                    <a:lstStyle/>
                    <a:p>
                      <a:r>
                        <a:rPr lang="en-US" sz="1400" dirty="0">
                          <a:solidFill>
                            <a:schemeClr val="bg2">
                              <a:lumMod val="10000"/>
                            </a:schemeClr>
                          </a:solidFill>
                        </a:rPr>
                        <a:t>Dr. Scott Renner &amp; Mr. Jim Cabral</a:t>
                      </a:r>
                    </a:p>
                  </a:txBody>
                  <a:tcPr/>
                </a:tc>
                <a:extLst>
                  <a:ext uri="{0D108BD9-81ED-4DB2-BD59-A6C34878D82A}">
                    <a16:rowId xmlns:a16="http://schemas.microsoft.com/office/drawing/2014/main" val="2147253802"/>
                  </a:ext>
                </a:extLst>
              </a:tr>
            </a:tbl>
          </a:graphicData>
        </a:graphic>
      </p:graphicFrame>
      <p:grpSp>
        <p:nvGrpSpPr>
          <p:cNvPr id="18" name="Group 17">
            <a:extLst>
              <a:ext uri="{FF2B5EF4-FFF2-40B4-BE49-F238E27FC236}">
                <a16:creationId xmlns:a16="http://schemas.microsoft.com/office/drawing/2014/main" id="{80A36846-B43C-CF2B-34A0-499F56AF3DF1}"/>
              </a:ext>
            </a:extLst>
          </p:cNvPr>
          <p:cNvGrpSpPr/>
          <p:nvPr/>
        </p:nvGrpSpPr>
        <p:grpSpPr>
          <a:xfrm>
            <a:off x="6096000" y="3246635"/>
            <a:ext cx="5234839" cy="1257204"/>
            <a:chOff x="6096000" y="3703835"/>
            <a:chExt cx="5234839" cy="1257204"/>
          </a:xfrm>
        </p:grpSpPr>
        <p:pic>
          <p:nvPicPr>
            <p:cNvPr id="7" name="Picture 6">
              <a:extLst>
                <a:ext uri="{FF2B5EF4-FFF2-40B4-BE49-F238E27FC236}">
                  <a16:creationId xmlns:a16="http://schemas.microsoft.com/office/drawing/2014/main" id="{464860D9-7286-4E21-91B4-B0CE9A8A56B7}"/>
                </a:ext>
              </a:extLst>
            </p:cNvPr>
            <p:cNvPicPr>
              <a:picLocks noChangeAspect="1"/>
            </p:cNvPicPr>
            <p:nvPr/>
          </p:nvPicPr>
          <p:blipFill>
            <a:blip r:embed="rId2"/>
            <a:stretch>
              <a:fillRect/>
            </a:stretch>
          </p:blipFill>
          <p:spPr>
            <a:xfrm>
              <a:off x="7356714" y="3703835"/>
              <a:ext cx="1225413" cy="1229354"/>
            </a:xfrm>
            <a:prstGeom prst="rect">
              <a:avLst/>
            </a:prstGeom>
          </p:spPr>
        </p:pic>
        <p:pic>
          <p:nvPicPr>
            <p:cNvPr id="9" name="Picture 8">
              <a:extLst>
                <a:ext uri="{FF2B5EF4-FFF2-40B4-BE49-F238E27FC236}">
                  <a16:creationId xmlns:a16="http://schemas.microsoft.com/office/drawing/2014/main" id="{6DAA02B6-8A9E-4FAE-9FD0-698287F468A3}"/>
                </a:ext>
              </a:extLst>
            </p:cNvPr>
            <p:cNvPicPr>
              <a:picLocks noChangeAspect="1"/>
            </p:cNvPicPr>
            <p:nvPr/>
          </p:nvPicPr>
          <p:blipFill>
            <a:blip r:embed="rId3"/>
            <a:stretch>
              <a:fillRect/>
            </a:stretch>
          </p:blipFill>
          <p:spPr>
            <a:xfrm>
              <a:off x="9990446" y="3731685"/>
              <a:ext cx="1340393" cy="1229354"/>
            </a:xfrm>
            <a:prstGeom prst="rect">
              <a:avLst/>
            </a:prstGeom>
          </p:spPr>
        </p:pic>
        <p:sp>
          <p:nvSpPr>
            <p:cNvPr id="14" name="TextBox 13">
              <a:extLst>
                <a:ext uri="{FF2B5EF4-FFF2-40B4-BE49-F238E27FC236}">
                  <a16:creationId xmlns:a16="http://schemas.microsoft.com/office/drawing/2014/main" id="{200E764C-87F1-4EBA-9B93-DC931BA2A301}"/>
                </a:ext>
              </a:extLst>
            </p:cNvPr>
            <p:cNvSpPr txBox="1"/>
            <p:nvPr/>
          </p:nvSpPr>
          <p:spPr>
            <a:xfrm flipH="1">
              <a:off x="6096000" y="4082673"/>
              <a:ext cx="113418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NBAC TSC</a:t>
              </a:r>
            </a:p>
          </p:txBody>
        </p:sp>
      </p:grpSp>
      <p:grpSp>
        <p:nvGrpSpPr>
          <p:cNvPr id="12" name="Group 11">
            <a:extLst>
              <a:ext uri="{FF2B5EF4-FFF2-40B4-BE49-F238E27FC236}">
                <a16:creationId xmlns:a16="http://schemas.microsoft.com/office/drawing/2014/main" id="{8543D2D3-E150-FEA3-4747-4407F1CC2643}"/>
              </a:ext>
            </a:extLst>
          </p:cNvPr>
          <p:cNvGrpSpPr/>
          <p:nvPr/>
        </p:nvGrpSpPr>
        <p:grpSpPr>
          <a:xfrm>
            <a:off x="6162506" y="1771494"/>
            <a:ext cx="5168333" cy="1310309"/>
            <a:chOff x="6218148" y="4951581"/>
            <a:chExt cx="5168333" cy="1310309"/>
          </a:xfrm>
        </p:grpSpPr>
        <p:pic>
          <p:nvPicPr>
            <p:cNvPr id="10" name="Picture 9">
              <a:extLst>
                <a:ext uri="{FF2B5EF4-FFF2-40B4-BE49-F238E27FC236}">
                  <a16:creationId xmlns:a16="http://schemas.microsoft.com/office/drawing/2014/main" id="{466A5F60-3947-4F43-9C9C-3D78150074D5}"/>
                </a:ext>
              </a:extLst>
            </p:cNvPr>
            <p:cNvPicPr>
              <a:picLocks noChangeAspect="1"/>
            </p:cNvPicPr>
            <p:nvPr/>
          </p:nvPicPr>
          <p:blipFill>
            <a:blip r:embed="rId4"/>
            <a:stretch>
              <a:fillRect/>
            </a:stretch>
          </p:blipFill>
          <p:spPr>
            <a:xfrm>
              <a:off x="7379750" y="4951581"/>
              <a:ext cx="1202377" cy="1229354"/>
            </a:xfrm>
            <a:prstGeom prst="rect">
              <a:avLst/>
            </a:prstGeom>
          </p:spPr>
        </p:pic>
        <p:pic>
          <p:nvPicPr>
            <p:cNvPr id="13" name="Picture 12">
              <a:extLst>
                <a:ext uri="{FF2B5EF4-FFF2-40B4-BE49-F238E27FC236}">
                  <a16:creationId xmlns:a16="http://schemas.microsoft.com/office/drawing/2014/main" id="{60F3C4D5-B7C6-4A4D-B81F-ADB2AF3704E9}"/>
                </a:ext>
              </a:extLst>
            </p:cNvPr>
            <p:cNvPicPr>
              <a:picLocks noChangeAspect="1"/>
            </p:cNvPicPr>
            <p:nvPr/>
          </p:nvPicPr>
          <p:blipFill>
            <a:blip r:embed="rId5"/>
            <a:stretch>
              <a:fillRect/>
            </a:stretch>
          </p:blipFill>
          <p:spPr>
            <a:xfrm>
              <a:off x="10076172" y="4951581"/>
              <a:ext cx="1310309" cy="1310309"/>
            </a:xfrm>
            <a:prstGeom prst="rect">
              <a:avLst/>
            </a:prstGeom>
          </p:spPr>
        </p:pic>
        <p:sp>
          <p:nvSpPr>
            <p:cNvPr id="15" name="TextBox 14">
              <a:extLst>
                <a:ext uri="{FF2B5EF4-FFF2-40B4-BE49-F238E27FC236}">
                  <a16:creationId xmlns:a16="http://schemas.microsoft.com/office/drawing/2014/main" id="{F2577330-4790-4ECC-A1D1-5A62913A7E13}"/>
                </a:ext>
              </a:extLst>
            </p:cNvPr>
            <p:cNvSpPr txBox="1"/>
            <p:nvPr/>
          </p:nvSpPr>
          <p:spPr>
            <a:xfrm flipH="1">
              <a:off x="6218148" y="5388093"/>
              <a:ext cx="88989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NTAC TSC</a:t>
              </a:r>
            </a:p>
          </p:txBody>
        </p:sp>
      </p:grpSp>
      <p:grpSp>
        <p:nvGrpSpPr>
          <p:cNvPr id="17" name="Group 16">
            <a:extLst>
              <a:ext uri="{FF2B5EF4-FFF2-40B4-BE49-F238E27FC236}">
                <a16:creationId xmlns:a16="http://schemas.microsoft.com/office/drawing/2014/main" id="{6128C876-2A57-5998-ED28-C82CF403E8FF}"/>
              </a:ext>
            </a:extLst>
          </p:cNvPr>
          <p:cNvGrpSpPr/>
          <p:nvPr/>
        </p:nvGrpSpPr>
        <p:grpSpPr>
          <a:xfrm>
            <a:off x="6344669" y="4503839"/>
            <a:ext cx="4787557" cy="1495368"/>
            <a:chOff x="6334859" y="1671888"/>
            <a:chExt cx="4787557" cy="1495368"/>
          </a:xfrm>
        </p:grpSpPr>
        <p:pic>
          <p:nvPicPr>
            <p:cNvPr id="3" name="Picture 2">
              <a:extLst>
                <a:ext uri="{FF2B5EF4-FFF2-40B4-BE49-F238E27FC236}">
                  <a16:creationId xmlns:a16="http://schemas.microsoft.com/office/drawing/2014/main" id="{279F274B-A152-4955-8629-ED324AA390C8}"/>
                </a:ext>
              </a:extLst>
            </p:cNvPr>
            <p:cNvPicPr>
              <a:picLocks noChangeAspect="1"/>
            </p:cNvPicPr>
            <p:nvPr/>
          </p:nvPicPr>
          <p:blipFill>
            <a:blip r:embed="rId6"/>
            <a:stretch>
              <a:fillRect/>
            </a:stretch>
          </p:blipFill>
          <p:spPr>
            <a:xfrm>
              <a:off x="10367611" y="1671888"/>
              <a:ext cx="754805" cy="1495368"/>
            </a:xfrm>
            <a:prstGeom prst="rect">
              <a:avLst/>
            </a:prstGeom>
          </p:spPr>
        </p:pic>
        <p:pic>
          <p:nvPicPr>
            <p:cNvPr id="6" name="Picture 5">
              <a:extLst>
                <a:ext uri="{FF2B5EF4-FFF2-40B4-BE49-F238E27FC236}">
                  <a16:creationId xmlns:a16="http://schemas.microsoft.com/office/drawing/2014/main" id="{DE8502B9-22E2-4AA7-9283-B1A8FB64A1F2}"/>
                </a:ext>
              </a:extLst>
            </p:cNvPr>
            <p:cNvPicPr>
              <a:picLocks noChangeAspect="1"/>
            </p:cNvPicPr>
            <p:nvPr/>
          </p:nvPicPr>
          <p:blipFill>
            <a:blip r:embed="rId7"/>
            <a:stretch>
              <a:fillRect/>
            </a:stretch>
          </p:blipFill>
          <p:spPr>
            <a:xfrm>
              <a:off x="7379750" y="1937902"/>
              <a:ext cx="1225414" cy="1229354"/>
            </a:xfrm>
            <a:prstGeom prst="rect">
              <a:avLst/>
            </a:prstGeom>
          </p:spPr>
        </p:pic>
        <p:sp>
          <p:nvSpPr>
            <p:cNvPr id="16" name="TextBox 15">
              <a:extLst>
                <a:ext uri="{FF2B5EF4-FFF2-40B4-BE49-F238E27FC236}">
                  <a16:creationId xmlns:a16="http://schemas.microsoft.com/office/drawing/2014/main" id="{57E6E441-353D-4654-9C1B-DF271C33F96F}"/>
                </a:ext>
              </a:extLst>
            </p:cNvPr>
            <p:cNvSpPr txBox="1"/>
            <p:nvPr/>
          </p:nvSpPr>
          <p:spPr>
            <a:xfrm>
              <a:off x="6334859" y="2256263"/>
              <a:ext cx="6639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TSC</a:t>
              </a:r>
            </a:p>
          </p:txBody>
        </p:sp>
      </p:grpSp>
      <p:sp>
        <p:nvSpPr>
          <p:cNvPr id="11" name="TextBox 10">
            <a:extLst>
              <a:ext uri="{FF2B5EF4-FFF2-40B4-BE49-F238E27FC236}">
                <a16:creationId xmlns:a16="http://schemas.microsoft.com/office/drawing/2014/main" id="{22FB02B2-969E-5D2A-C609-03112A183A5D}"/>
              </a:ext>
            </a:extLst>
          </p:cNvPr>
          <p:cNvSpPr txBox="1"/>
          <p:nvPr/>
        </p:nvSpPr>
        <p:spPr>
          <a:xfrm>
            <a:off x="492432" y="3429000"/>
            <a:ext cx="5216894" cy="2739211"/>
          </a:xfrm>
          <a:prstGeom prst="rect">
            <a:avLst/>
          </a:prstGeom>
          <a:noFill/>
          <a:ln>
            <a:solidFill>
              <a:schemeClr val="bg2">
                <a:lumMod val="10000"/>
              </a:schemeClr>
            </a:solidFill>
          </a:ln>
        </p:spPr>
        <p:txBody>
          <a:bodyPr wrap="square" rtlCol="0">
            <a:spAutoFit/>
          </a:bodyPr>
          <a:lstStyle/>
          <a:p>
            <a:pPr marL="457200" marR="0" lvl="1" indent="0" algn="l" defTabSz="457200" rtl="0" eaLnBrk="1" fontAlgn="auto" latinLnBrk="0" hangingPunct="1">
              <a:lnSpc>
                <a:spcPct val="100000"/>
              </a:lnSpc>
              <a:spcBef>
                <a:spcPct val="20000"/>
              </a:spcBef>
              <a:spcAft>
                <a:spcPts val="0"/>
              </a:spcAft>
              <a:buClr>
                <a:srgbClr val="1F497D"/>
              </a:buClr>
              <a:buSzTx/>
              <a:buFontTx/>
              <a:buNone/>
              <a:tabLst/>
              <a:defRPr/>
            </a:pPr>
            <a:r>
              <a:rPr kumimoji="0" lang="en-US" sz="18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https://lists.oasis-open-projects.org/g/niemopen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9">
                  <a:extLst>
                    <a:ext uri="{A12FA001-AC4F-418D-AE19-62706E023703}">
                      <ahyp:hlinkClr xmlns:ahyp="http://schemas.microsoft.com/office/drawing/2018/hyperlinkcolor" val="tx"/>
                    </a:ext>
                  </a:extLst>
                </a:hlinkClick>
              </a:rPr>
              <a:t>https://lists.oasis-open-projects.org/g/niemopen-pgb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0">
                  <a:extLst>
                    <a:ext uri="{A12FA001-AC4F-418D-AE19-62706E023703}">
                      <ahyp:hlinkClr xmlns:ahyp="http://schemas.microsoft.com/office/drawing/2018/hyperlinkcolor" val="tx"/>
                    </a:ext>
                  </a:extLst>
                </a:hlinkClick>
              </a:rPr>
              <a:t>https://lists.oasis-open-projects.org/g/niemopen-ntactsc</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1">
                  <a:extLst>
                    <a:ext uri="{A12FA001-AC4F-418D-AE19-62706E023703}">
                      <ahyp:hlinkClr xmlns:ahyp="http://schemas.microsoft.com/office/drawing/2018/hyperlinkcolor" val="tx"/>
                    </a:ext>
                  </a:extLst>
                </a:hlinkClick>
              </a:rPr>
              <a:t>https://lists.oasis-open-projects.org/g/niemopen-nbactsc</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2">
                  <a:extLst>
                    <a:ext uri="{A12FA001-AC4F-418D-AE19-62706E023703}">
                      <ahyp:hlinkClr xmlns:ahyp="http://schemas.microsoft.com/office/drawing/2018/hyperlinkcolor" val="tx"/>
                    </a:ext>
                  </a:extLst>
                </a:hlinkClick>
              </a:rPr>
              <a:t>https://lists.oasis-open-projects.org/g/niemopen-nmotsc</a:t>
            </a: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B8B8B"/>
                </a:solidFill>
                <a:effectLst/>
                <a:uLnTx/>
                <a:uFillTx/>
                <a:latin typeface="Arial"/>
                <a:ea typeface="+mn-ea"/>
                <a:cs typeface="+mn-cs"/>
              </a:rPr>
              <a:t>    </a:t>
            </a:r>
          </a:p>
        </p:txBody>
      </p:sp>
    </p:spTree>
    <p:extLst>
      <p:ext uri="{BB962C8B-B14F-4D97-AF65-F5344CB8AC3E}">
        <p14:creationId xmlns:p14="http://schemas.microsoft.com/office/powerpoint/2010/main" val="3334779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a:xfrm>
            <a:off x="609600" y="121052"/>
            <a:ext cx="10972800" cy="636294"/>
          </a:xfrm>
        </p:spPr>
        <p:txBody>
          <a:bodyPr/>
          <a:lstStyle/>
          <a:p>
            <a:r>
              <a:rPr lang="en-US" dirty="0"/>
              <a:t>Proposed 25 JAN 2024 PGB Agenda</a:t>
            </a:r>
          </a:p>
        </p:txBody>
      </p:sp>
      <p:sp>
        <p:nvSpPr>
          <p:cNvPr id="3" name="Text Placeholder 2">
            <a:extLst>
              <a:ext uri="{FF2B5EF4-FFF2-40B4-BE49-F238E27FC236}">
                <a16:creationId xmlns:a16="http://schemas.microsoft.com/office/drawing/2014/main" id="{E8452E24-7A9E-4302-B0A3-929355328468}"/>
              </a:ext>
            </a:extLst>
          </p:cNvPr>
          <p:cNvSpPr>
            <a:spLocks noGrp="1"/>
          </p:cNvSpPr>
          <p:nvPr>
            <p:ph type="body" sz="quarter" idx="13"/>
          </p:nvPr>
        </p:nvSpPr>
        <p:spPr>
          <a:xfrm>
            <a:off x="609600" y="757346"/>
            <a:ext cx="5174974" cy="5171673"/>
          </a:xfrm>
        </p:spPr>
        <p:txBody>
          <a:bodyPr>
            <a:normAutofit fontScale="62500" lnSpcReduction="20000"/>
          </a:bodyPr>
          <a:lstStyle/>
          <a:p>
            <a:pPr marL="0" indent="0">
              <a:buNone/>
            </a:pPr>
            <a:r>
              <a:rPr lang="en-US" sz="3300" b="1" dirty="0">
                <a:solidFill>
                  <a:schemeClr val="bg2">
                    <a:lumMod val="10000"/>
                  </a:schemeClr>
                </a:solidFill>
              </a:rPr>
              <a:t>Call to Order</a:t>
            </a:r>
          </a:p>
          <a:p>
            <a:r>
              <a:rPr lang="en-US" dirty="0">
                <a:solidFill>
                  <a:schemeClr val="bg2">
                    <a:lumMod val="10000"/>
                  </a:schemeClr>
                </a:solidFill>
              </a:rPr>
              <a:t>Admin</a:t>
            </a:r>
          </a:p>
          <a:p>
            <a:pPr lvl="1"/>
            <a:r>
              <a:rPr lang="en-US" dirty="0">
                <a:solidFill>
                  <a:schemeClr val="bg2">
                    <a:lumMod val="10000"/>
                  </a:schemeClr>
                </a:solidFill>
              </a:rPr>
              <a:t>TEAMS Link</a:t>
            </a:r>
          </a:p>
          <a:p>
            <a:pPr lvl="1"/>
            <a:r>
              <a:rPr lang="en-US" dirty="0">
                <a:solidFill>
                  <a:schemeClr val="bg2">
                    <a:lumMod val="10000"/>
                  </a:schemeClr>
                </a:solidFill>
              </a:rPr>
              <a:t>Meeting Etiquette</a:t>
            </a:r>
          </a:p>
          <a:p>
            <a:pPr lvl="1"/>
            <a:r>
              <a:rPr lang="en-US" dirty="0">
                <a:solidFill>
                  <a:schemeClr val="bg2">
                    <a:lumMod val="10000"/>
                  </a:schemeClr>
                </a:solidFill>
              </a:rPr>
              <a:t>Note Takers</a:t>
            </a:r>
          </a:p>
          <a:p>
            <a:pPr lvl="1"/>
            <a:r>
              <a:rPr lang="en-US" dirty="0">
                <a:solidFill>
                  <a:schemeClr val="bg2">
                    <a:lumMod val="10000"/>
                  </a:schemeClr>
                </a:solidFill>
              </a:rPr>
              <a:t>Roll Call &amp; Introductions</a:t>
            </a:r>
          </a:p>
          <a:p>
            <a:pPr lvl="2"/>
            <a:r>
              <a:rPr lang="en-US" dirty="0">
                <a:solidFill>
                  <a:schemeClr val="bg2">
                    <a:lumMod val="10000"/>
                  </a:schemeClr>
                </a:solidFill>
              </a:rPr>
              <a:t>PGB Voting Members (Sponsors)</a:t>
            </a:r>
          </a:p>
          <a:p>
            <a:pPr lvl="2"/>
            <a:r>
              <a:rPr lang="en-US" dirty="0">
                <a:solidFill>
                  <a:schemeClr val="bg2">
                    <a:lumMod val="10000"/>
                  </a:schemeClr>
                </a:solidFill>
              </a:rPr>
              <a:t>PGB Expert Voting Members (TSCs)</a:t>
            </a:r>
          </a:p>
          <a:p>
            <a:pPr lvl="2"/>
            <a:r>
              <a:rPr lang="en-US" dirty="0">
                <a:solidFill>
                  <a:schemeClr val="bg2">
                    <a:lumMod val="10000"/>
                  </a:schemeClr>
                </a:solidFill>
              </a:rPr>
              <a:t>PGB Non-Voting Members (TSC Co-Chairs)</a:t>
            </a:r>
          </a:p>
          <a:p>
            <a:pPr lvl="2"/>
            <a:r>
              <a:rPr lang="en-US" dirty="0">
                <a:solidFill>
                  <a:schemeClr val="bg2">
                    <a:lumMod val="10000"/>
                  </a:schemeClr>
                </a:solidFill>
              </a:rPr>
              <a:t>TSC Co-Chairs &amp; NIEMOpen Maintainers</a:t>
            </a:r>
          </a:p>
          <a:p>
            <a:r>
              <a:rPr lang="en-US" dirty="0">
                <a:solidFill>
                  <a:schemeClr val="bg2">
                    <a:lumMod val="10000"/>
                  </a:schemeClr>
                </a:solidFill>
              </a:rPr>
              <a:t>Approval of Agenda</a:t>
            </a:r>
          </a:p>
          <a:p>
            <a:r>
              <a:rPr lang="en-US" dirty="0">
                <a:solidFill>
                  <a:schemeClr val="bg2">
                    <a:lumMod val="10000"/>
                  </a:schemeClr>
                </a:solidFill>
              </a:rPr>
              <a:t>Around-the-Horn – PGB Voting Members</a:t>
            </a:r>
          </a:p>
          <a:p>
            <a:r>
              <a:rPr lang="en-US" dirty="0">
                <a:solidFill>
                  <a:schemeClr val="bg2">
                    <a:lumMod val="10000"/>
                  </a:schemeClr>
                </a:solidFill>
              </a:rPr>
              <a:t>Approval of Meeting Minutes from 26 Oct  2023</a:t>
            </a:r>
          </a:p>
          <a:p>
            <a:r>
              <a:rPr lang="en-US" dirty="0">
                <a:solidFill>
                  <a:schemeClr val="bg2">
                    <a:lumMod val="10000"/>
                  </a:schemeClr>
                </a:solidFill>
              </a:rPr>
              <a:t>OASIS Staff / NIEMOpen Administrator Comments</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lang="en-US" sz="2300" dirty="0">
                <a:solidFill>
                  <a:schemeClr val="bg2">
                    <a:lumMod val="10000"/>
                  </a:schemeClr>
                </a:solidFill>
              </a:rPr>
              <a:t>Q3 </a:t>
            </a:r>
            <a:r>
              <a:rPr kumimoji="0" lang="en-US" sz="2300" b="0" i="0" u="none" strike="noStrike" kern="1200" cap="none" spc="0" normalizeH="0" baseline="0" noProof="0" dirty="0">
                <a:ln>
                  <a:noFill/>
                </a:ln>
                <a:solidFill>
                  <a:schemeClr val="bg2">
                    <a:lumMod val="10000"/>
                  </a:schemeClr>
                </a:solidFill>
                <a:effectLst/>
                <a:uLnTx/>
                <a:uFillTx/>
                <a:ea typeface="+mn-ea"/>
                <a:cs typeface="+mn-cs"/>
              </a:rPr>
              <a:t>Financial Snapshot – Cathie Mayo (OASIS)</a:t>
            </a:r>
          </a:p>
          <a:p>
            <a:r>
              <a:rPr lang="en-US" dirty="0">
                <a:solidFill>
                  <a:schemeClr val="bg2">
                    <a:lumMod val="10000"/>
                  </a:schemeClr>
                </a:solidFill>
              </a:rPr>
              <a:t>Sponsor Update – Carol Geyer</a:t>
            </a:r>
          </a:p>
          <a:p>
            <a:r>
              <a:rPr lang="en-US" dirty="0">
                <a:solidFill>
                  <a:schemeClr val="bg2">
                    <a:lumMod val="10000"/>
                  </a:schemeClr>
                </a:solidFill>
              </a:rPr>
              <a:t>CY 2024 Planning</a:t>
            </a:r>
          </a:p>
          <a:p>
            <a:r>
              <a:rPr lang="en-US" sz="2400" dirty="0">
                <a:solidFill>
                  <a:schemeClr val="bg2">
                    <a:lumMod val="10000"/>
                  </a:schemeClr>
                </a:solidFill>
              </a:rPr>
              <a:t>GTRI Contract Update – Mark Dotson</a:t>
            </a:r>
          </a:p>
          <a:p>
            <a:pPr marL="0" marR="0" lvl="0" indent="0" fontAlgn="auto">
              <a:spcAft>
                <a:spcPts val="0"/>
              </a:spcAft>
              <a:buSzTx/>
              <a:buNone/>
              <a:tabLst/>
              <a:defRPr/>
            </a:pPr>
            <a:r>
              <a:rPr lang="en-US" sz="3400" b="1" dirty="0">
                <a:solidFill>
                  <a:schemeClr val="bg2">
                    <a:lumMod val="10000"/>
                  </a:schemeClr>
                </a:solidFill>
              </a:rPr>
              <a:t>Motions</a:t>
            </a:r>
          </a:p>
          <a:p>
            <a:pPr marL="457200" marR="0" lvl="1" indent="-457200" fontAlgn="auto">
              <a:lnSpc>
                <a:spcPct val="90000"/>
              </a:lnSpc>
              <a:spcAft>
                <a:spcPts val="0"/>
              </a:spcAft>
              <a:buSzTx/>
              <a:buFont typeface="+mj-lt"/>
              <a:buAutoNum type="arabicPeriod"/>
              <a:tabLst/>
              <a:defRPr/>
            </a:pPr>
            <a:r>
              <a:rPr lang="en-US" sz="2400" dirty="0">
                <a:solidFill>
                  <a:schemeClr val="bg2">
                    <a:lumMod val="10000"/>
                  </a:schemeClr>
                </a:solidFill>
              </a:rPr>
              <a:t>Approve CY 2024 Q2, 3 &amp; 4 PGB Meeting Dates (Escobar)</a:t>
            </a:r>
          </a:p>
          <a:p>
            <a:pPr marL="0" indent="0">
              <a:buNone/>
            </a:pPr>
            <a:endParaRPr lang="en-US" sz="2400" dirty="0">
              <a:solidFill>
                <a:schemeClr val="bg2">
                  <a:lumMod val="10000"/>
                </a:schemeClr>
              </a:solidFill>
            </a:endParaRPr>
          </a:p>
          <a:p>
            <a:endParaRPr lang="en-US" dirty="0">
              <a:solidFill>
                <a:schemeClr val="bg2">
                  <a:lumMod val="10000"/>
                </a:schemeClr>
              </a:solidFill>
            </a:endParaRPr>
          </a:p>
          <a:p>
            <a:pPr marL="0" indent="0">
              <a:buNone/>
            </a:pPr>
            <a:endParaRPr lang="en-US" dirty="0">
              <a:solidFill>
                <a:schemeClr val="bg2">
                  <a:lumMod val="10000"/>
                </a:schemeClr>
              </a:solidFill>
            </a:endParaRPr>
          </a:p>
          <a:p>
            <a:endParaRPr lang="en-US" dirty="0"/>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2">
            <a:extLst>
              <a:ext uri="{FF2B5EF4-FFF2-40B4-BE49-F238E27FC236}">
                <a16:creationId xmlns:a16="http://schemas.microsoft.com/office/drawing/2014/main" id="{C707202D-23E9-4FBA-B261-819B653A1A95}"/>
              </a:ext>
            </a:extLst>
          </p:cNvPr>
          <p:cNvSpPr txBox="1">
            <a:spLocks/>
          </p:cNvSpPr>
          <p:nvPr/>
        </p:nvSpPr>
        <p:spPr>
          <a:xfrm>
            <a:off x="6150989" y="757346"/>
            <a:ext cx="5746851" cy="4894411"/>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
                <a:srgbClr val="1F497D"/>
              </a:buClr>
              <a:buSzTx/>
              <a:buNone/>
              <a:tabLst/>
              <a:defRPr/>
            </a:pPr>
            <a:r>
              <a:rPr lang="en-US" b="1" dirty="0">
                <a:solidFill>
                  <a:srgbClr val="00B050"/>
                </a:solidFill>
                <a:latin typeface="Arial"/>
              </a:rPr>
              <a:t>5</a:t>
            </a:r>
            <a:r>
              <a:rPr kumimoji="0" lang="en-US" b="1" i="0" u="none" strike="noStrike" kern="1200" cap="none" spc="0" normalizeH="0" baseline="0" noProof="0" dirty="0">
                <a:ln>
                  <a:noFill/>
                </a:ln>
                <a:solidFill>
                  <a:srgbClr val="00B050"/>
                </a:solidFill>
                <a:effectLst/>
                <a:uLnTx/>
                <a:uFillTx/>
                <a:latin typeface="Arial"/>
                <a:ea typeface="+mn-ea"/>
                <a:cs typeface="+mn-cs"/>
              </a:rPr>
              <a:t> Minute Break</a:t>
            </a:r>
          </a:p>
          <a:p>
            <a:pPr marL="457200" marR="0" lvl="1" indent="0" algn="l" defTabSz="457200" rtl="0" eaLnBrk="1" fontAlgn="auto" latinLnBrk="0" hangingPunct="1">
              <a:lnSpc>
                <a:spcPct val="100000"/>
              </a:lnSpc>
              <a:spcBef>
                <a:spcPct val="20000"/>
              </a:spcBef>
              <a:spcAft>
                <a:spcPts val="0"/>
              </a:spcAft>
              <a:buClr>
                <a:srgbClr val="1F497D"/>
              </a:buClr>
              <a:buSzTx/>
              <a:buNone/>
              <a:tabLst/>
              <a:defRPr/>
            </a:pPr>
            <a:r>
              <a:rPr kumimoji="0" lang="en-US" sz="2000" b="1" i="0" u="none" strike="noStrike" kern="1200" cap="none" spc="0" normalizeH="0" baseline="0" noProof="0" dirty="0">
                <a:ln>
                  <a:noFill/>
                </a:ln>
                <a:solidFill>
                  <a:schemeClr val="bg2">
                    <a:lumMod val="10000"/>
                  </a:schemeClr>
                </a:solidFill>
                <a:effectLst/>
                <a:uLnTx/>
                <a:uFillTx/>
                <a:ea typeface="+mn-ea"/>
                <a:cs typeface="+mn-cs"/>
              </a:rPr>
              <a:t>UPDATES</a:t>
            </a:r>
          </a:p>
          <a:p>
            <a:pPr marL="342900" lvl="1" indent="-342900">
              <a:lnSpc>
                <a:spcPct val="90000"/>
              </a:lnSpc>
              <a:buFont typeface="Arial"/>
              <a:buChar char="•"/>
              <a:defRPr/>
            </a:pPr>
            <a:r>
              <a:rPr lang="en-US" sz="1800" dirty="0">
                <a:solidFill>
                  <a:schemeClr val="bg2">
                    <a:lumMod val="10000"/>
                  </a:schemeClr>
                </a:solidFill>
              </a:rPr>
              <a:t>NTAC Update – Jim Cabral</a:t>
            </a:r>
          </a:p>
          <a:p>
            <a:pPr marL="342900" lvl="1" indent="-342900">
              <a:lnSpc>
                <a:spcPct val="90000"/>
              </a:lnSpc>
              <a:buFont typeface="Arial"/>
              <a:buChar char="•"/>
              <a:defRPr/>
            </a:pPr>
            <a:r>
              <a:rPr lang="en-US" sz="1800" dirty="0">
                <a:solidFill>
                  <a:schemeClr val="bg2">
                    <a:lumMod val="10000"/>
                  </a:schemeClr>
                </a:solidFill>
              </a:rPr>
              <a:t>NBAC Update – Kamran Atri </a:t>
            </a:r>
          </a:p>
          <a:p>
            <a:pPr marL="742950" lvl="2" indent="-342900">
              <a:lnSpc>
                <a:spcPct val="90000"/>
              </a:lnSpc>
              <a:buFont typeface="Arial" panose="020B0604020202020204" pitchFamily="34" charset="0"/>
              <a:buChar char="—"/>
              <a:defRPr/>
            </a:pPr>
            <a:r>
              <a:rPr lang="en-US" sz="1400" dirty="0">
                <a:solidFill>
                  <a:schemeClr val="bg2">
                    <a:lumMod val="10000"/>
                  </a:schemeClr>
                </a:solidFill>
              </a:rPr>
              <a:t>NIEM Model Version 6.0 PS01 “What’s New” – Christina Medlin</a:t>
            </a:r>
          </a:p>
          <a:p>
            <a:pPr marL="342900" lvl="1" indent="-342900">
              <a:lnSpc>
                <a:spcPct val="90000"/>
              </a:lnSpc>
              <a:buFont typeface="Arial"/>
              <a:buChar char="•"/>
              <a:defRPr/>
            </a:pPr>
            <a:r>
              <a:rPr lang="en-US" sz="1800" dirty="0">
                <a:solidFill>
                  <a:schemeClr val="bg2">
                    <a:lumMod val="10000"/>
                  </a:schemeClr>
                </a:solidFill>
              </a:rPr>
              <a:t>NMO Update – Beth Smalley</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Comms &amp; Outreach SC – Paul Wormeli</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Software Purchase Costs/ Implementation – Steve Sullivan &amp; Aubrey Beach</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Training Stats, STRATCOM &amp; Analytics – Aubrey Beach &amp; Shunda Louis</a:t>
            </a:r>
          </a:p>
          <a:p>
            <a:pPr marL="342900" lvl="1" indent="-342900">
              <a:lnSpc>
                <a:spcPct val="90000"/>
              </a:lnSpc>
              <a:buFont typeface="Arial"/>
              <a:buChar char="•"/>
              <a:defRPr/>
            </a:pPr>
            <a:r>
              <a:rPr lang="en-US" sz="1800" dirty="0">
                <a:solidFill>
                  <a:schemeClr val="bg2">
                    <a:lumMod val="10000"/>
                  </a:schemeClr>
                </a:solidFill>
              </a:rPr>
              <a:t>Next Meeting</a:t>
            </a:r>
          </a:p>
          <a:p>
            <a:pPr marL="342900" lvl="1" indent="-342900">
              <a:lnSpc>
                <a:spcPct val="90000"/>
              </a:lnSpc>
              <a:buFont typeface="Arial"/>
              <a:buChar char="•"/>
              <a:defRPr/>
            </a:pPr>
            <a:r>
              <a:rPr lang="en-US" sz="1800" dirty="0">
                <a:solidFill>
                  <a:schemeClr val="bg2">
                    <a:lumMod val="10000"/>
                  </a:schemeClr>
                </a:solidFill>
              </a:rPr>
              <a:t>Other Business/General Discussion</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2025 NIEMOpen Summit Discussion</a:t>
            </a:r>
          </a:p>
          <a:p>
            <a:pPr marL="971550" lvl="2" indent="-171450">
              <a:buClr>
                <a:srgbClr val="1F497D"/>
              </a:buClr>
              <a:buFont typeface="Wingdings" panose="05000000000000000000" pitchFamily="2" charset="2"/>
              <a:buChar char="§"/>
              <a:defRPr/>
            </a:pPr>
            <a:r>
              <a:rPr kumimoji="0" lang="en-US" sz="1200" b="1" i="0" u="none" strike="noStrike" kern="1200" cap="none" spc="0" normalizeH="0" baseline="0" noProof="0" dirty="0">
                <a:ln>
                  <a:noFill/>
                </a:ln>
                <a:solidFill>
                  <a:srgbClr val="EEECE1">
                    <a:lumMod val="10000"/>
                  </a:srgbClr>
                </a:solidFill>
                <a:effectLst/>
                <a:uLnTx/>
                <a:uFillTx/>
                <a:latin typeface="Arial"/>
                <a:ea typeface="+mn-ea"/>
                <a:cs typeface="+mn-cs"/>
              </a:rPr>
              <a:t>Motion: </a:t>
            </a: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Approve summit planning and preparations for 2025 Symposium @ endorsement to commit ~ $40K to secure meeting facilities	</a:t>
            </a:r>
            <a:endParaRPr lang="en-US" sz="1400" dirty="0">
              <a:solidFill>
                <a:schemeClr val="bg2">
                  <a:lumMod val="10000"/>
                </a:schemeClr>
              </a:solidFill>
            </a:endParaRPr>
          </a:p>
          <a:p>
            <a:pPr marL="342900" lvl="1" indent="-342900">
              <a:lnSpc>
                <a:spcPct val="90000"/>
              </a:lnSpc>
              <a:buFont typeface="Arial"/>
              <a:buChar char="•"/>
              <a:defRPr/>
            </a:pPr>
            <a:r>
              <a:rPr lang="en-US" sz="1800" dirty="0">
                <a:solidFill>
                  <a:schemeClr val="bg2">
                    <a:lumMod val="10000"/>
                  </a:schemeClr>
                </a:solidFill>
              </a:rPr>
              <a:t>Questions/Adjourn</a:t>
            </a:r>
          </a:p>
        </p:txBody>
      </p:sp>
    </p:spTree>
    <p:extLst>
      <p:ext uri="{BB962C8B-B14F-4D97-AF65-F5344CB8AC3E}">
        <p14:creationId xmlns:p14="http://schemas.microsoft.com/office/powerpoint/2010/main" val="129021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E3E8DA-ECB5-42C1-972D-C10B1D43F066}"/>
              </a:ext>
            </a:extLst>
          </p:cNvPr>
          <p:cNvSpPr>
            <a:spLocks noGrp="1"/>
          </p:cNvSpPr>
          <p:nvPr>
            <p:ph type="sldNum" sz="quarter" idx="4"/>
          </p:nvPr>
        </p:nvSpPr>
        <p:spPr/>
        <p:txBody>
          <a:bodyPr/>
          <a:lstStyle/>
          <a:p>
            <a:fld id="{6E6030FC-FB78-5E4D-92EA-5D9433591EA9}" type="slidenum">
              <a:rPr lang="en-US" smtClean="0"/>
              <a:pPr/>
              <a:t>7</a:t>
            </a:fld>
            <a:endParaRPr lang="en-US" dirty="0"/>
          </a:p>
        </p:txBody>
      </p:sp>
      <p:sp>
        <p:nvSpPr>
          <p:cNvPr id="3" name="Content Placeholder 4">
            <a:extLst>
              <a:ext uri="{FF2B5EF4-FFF2-40B4-BE49-F238E27FC236}">
                <a16:creationId xmlns:a16="http://schemas.microsoft.com/office/drawing/2014/main" id="{7B080B12-BF2F-4693-81E4-61D0E83662D2}"/>
              </a:ext>
            </a:extLst>
          </p:cNvPr>
          <p:cNvSpPr txBox="1">
            <a:spLocks/>
          </p:cNvSpPr>
          <p:nvPr/>
        </p:nvSpPr>
        <p:spPr>
          <a:xfrm>
            <a:off x="145143" y="881342"/>
            <a:ext cx="2646152" cy="5345287"/>
          </a:xfrm>
          <a:prstGeom prst="rect">
            <a:avLst/>
          </a:prstGeom>
          <a:ln w="19050">
            <a:solidFill>
              <a:srgbClr val="92D050"/>
            </a:solidFill>
          </a:ln>
        </p:spPr>
        <p:txBody>
          <a:bodyPr>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b="1" u="sng" dirty="0">
                <a:solidFill>
                  <a:srgbClr val="00B050"/>
                </a:solidFill>
              </a:rPr>
              <a:t>Complete</a:t>
            </a:r>
          </a:p>
          <a:p>
            <a:pPr>
              <a:buFont typeface="Wingdings" panose="05000000000000000000" pitchFamily="2" charset="2"/>
              <a:buChar char="ü"/>
            </a:pPr>
            <a:r>
              <a:rPr lang="en-US" sz="1000" b="1" dirty="0">
                <a:solidFill>
                  <a:srgbClr val="00B050"/>
                </a:solidFill>
              </a:rPr>
              <a:t>NIEM Version 6.0 Project Specification (PS01)</a:t>
            </a:r>
          </a:p>
          <a:p>
            <a:pPr>
              <a:buFont typeface="Wingdings" panose="05000000000000000000" pitchFamily="2" charset="2"/>
              <a:buChar char="ü"/>
            </a:pPr>
            <a:r>
              <a:rPr lang="en-US" sz="1000" b="1" dirty="0">
                <a:solidFill>
                  <a:srgbClr val="00B050"/>
                </a:solidFill>
              </a:rPr>
              <a:t>Implement EIN Presswire</a:t>
            </a:r>
          </a:p>
          <a:p>
            <a:pPr>
              <a:buFont typeface="Wingdings" panose="05000000000000000000" pitchFamily="2" charset="2"/>
              <a:buChar char="ü"/>
            </a:pPr>
            <a:r>
              <a:rPr lang="en-US" sz="1000" b="1" dirty="0">
                <a:solidFill>
                  <a:srgbClr val="00B050"/>
                </a:solidFill>
              </a:rPr>
              <a:t>J6 Complete/contribute MEP tool and host on AWS</a:t>
            </a:r>
          </a:p>
          <a:p>
            <a:pPr>
              <a:buFont typeface="Wingdings" panose="05000000000000000000" pitchFamily="2" charset="2"/>
              <a:buChar char="ü"/>
            </a:pPr>
            <a:r>
              <a:rPr lang="en-US" sz="1000" b="1" dirty="0">
                <a:solidFill>
                  <a:srgbClr val="00B050"/>
                </a:solidFill>
              </a:rPr>
              <a:t>Implement LearnPress LMS</a:t>
            </a: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lvl="1"/>
            <a:endParaRPr lang="en-US" sz="1000" dirty="0"/>
          </a:p>
        </p:txBody>
      </p:sp>
      <p:sp>
        <p:nvSpPr>
          <p:cNvPr id="5" name="Content Placeholder 5">
            <a:extLst>
              <a:ext uri="{FF2B5EF4-FFF2-40B4-BE49-F238E27FC236}">
                <a16:creationId xmlns:a16="http://schemas.microsoft.com/office/drawing/2014/main" id="{D93AF853-4C7B-4A98-B2F2-375216057789}"/>
              </a:ext>
            </a:extLst>
          </p:cNvPr>
          <p:cNvSpPr txBox="1">
            <a:spLocks/>
          </p:cNvSpPr>
          <p:nvPr/>
        </p:nvSpPr>
        <p:spPr>
          <a:xfrm>
            <a:off x="6240549" y="881341"/>
            <a:ext cx="3288933" cy="5345288"/>
          </a:xfrm>
          <a:prstGeom prst="rect">
            <a:avLst/>
          </a:prstGeom>
          <a:ln w="28575">
            <a:solidFill>
              <a:schemeClr val="tx2">
                <a:lumMod val="60000"/>
                <a:lumOff val="40000"/>
              </a:schemeClr>
            </a:solidFill>
          </a:ln>
        </p:spPr>
        <p:txBody>
          <a:bodyPr vert="horz" lIns="68580" tIns="34290" rIns="68580" bIns="34290" rtlCol="0">
            <a:normAutofit/>
          </a:bodyPr>
          <a:lstStyle>
            <a:lvl1pPr marL="342900" indent="-342900" algn="l" defTabSz="457200" rtl="0" eaLnBrk="1" latinLnBrk="0" hangingPunct="1">
              <a:spcBef>
                <a:spcPct val="20000"/>
              </a:spcBef>
              <a:buClrTx/>
              <a:buFont typeface="Arial"/>
              <a:buChar char="•"/>
              <a:defRPr sz="28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4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1200" b="1" u="sng" dirty="0">
                <a:solidFill>
                  <a:schemeClr val="accent1">
                    <a:lumMod val="75000"/>
                  </a:schemeClr>
                </a:solidFill>
              </a:rPr>
              <a:t>To Be Accomplished 2024!</a:t>
            </a:r>
            <a:endParaRPr lang="en-US" sz="1200" b="1" dirty="0">
              <a:solidFill>
                <a:schemeClr val="accent1">
                  <a:lumMod val="75000"/>
                </a:schemeClr>
              </a:solidFill>
            </a:endParaRPr>
          </a:p>
          <a:p>
            <a:pPr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Submit NIEM 6.0 NDR as PSD/ PS</a:t>
            </a:r>
          </a:p>
          <a:p>
            <a:pPr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Submit NIEM Model Version 6.0 PS02</a:t>
            </a:r>
          </a:p>
          <a:p>
            <a:pPr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Submit NIEM Model Version 6.0 PS02 as an OS</a:t>
            </a:r>
          </a:p>
          <a:p>
            <a:pPr lvl="1"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Solicit 3 statements of use</a:t>
            </a:r>
          </a:p>
          <a:p>
            <a:pPr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Transfer Training Equities to NMO TSC Training Repo</a:t>
            </a:r>
          </a:p>
          <a:p>
            <a:pPr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Update Training Materials to reflect Model Version 6.0 Updates</a:t>
            </a:r>
          </a:p>
          <a:p>
            <a:pPr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Update/integrate LearnPress LMS w/Model Version 6.0</a:t>
            </a:r>
          </a:p>
          <a:p>
            <a:pPr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Complete NIEM API 2.0</a:t>
            </a:r>
          </a:p>
          <a:p>
            <a:pPr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Develop/Complete NIEM Model Version 6.1</a:t>
            </a:r>
          </a:p>
          <a:p>
            <a:pPr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Submit NIEM Model Version 6.1 as Open Project Release </a:t>
            </a:r>
          </a:p>
          <a:p>
            <a:pPr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Complete/contribute CMF tool</a:t>
            </a:r>
          </a:p>
          <a:p>
            <a:pPr defTabSz="685800">
              <a:spcBef>
                <a:spcPts val="450"/>
              </a:spcBef>
              <a:spcAft>
                <a:spcPts val="450"/>
              </a:spcAft>
              <a:buFont typeface="Wingdings" panose="05000000000000000000" pitchFamily="2" charset="2"/>
              <a:buChar char="§"/>
              <a:defRPr/>
            </a:pPr>
            <a:r>
              <a:rPr lang="en-US" sz="1000" b="1" dirty="0">
                <a:solidFill>
                  <a:schemeClr val="accent1">
                    <a:lumMod val="75000"/>
                  </a:schemeClr>
                </a:solidFill>
              </a:rPr>
              <a:t>Complete transfer of github.io files to NIEMOpen</a:t>
            </a:r>
          </a:p>
          <a:p>
            <a:pPr marL="0" indent="0">
              <a:buNone/>
            </a:pPr>
            <a:endParaRPr lang="en-US" sz="1000" b="1" u="sng" dirty="0">
              <a:solidFill>
                <a:schemeClr val="tx2">
                  <a:lumMod val="60000"/>
                  <a:lumOff val="40000"/>
                </a:schemeClr>
              </a:solidFill>
            </a:endParaRPr>
          </a:p>
          <a:p>
            <a:pPr marL="0" indent="0">
              <a:buNone/>
            </a:pPr>
            <a:endParaRPr lang="en-US" sz="1000" dirty="0">
              <a:solidFill>
                <a:schemeClr val="bg2">
                  <a:lumMod val="10000"/>
                </a:schemeClr>
              </a:solidFill>
            </a:endParaRPr>
          </a:p>
        </p:txBody>
      </p:sp>
      <p:pic>
        <p:nvPicPr>
          <p:cNvPr id="6" name="Picture 5">
            <a:extLst>
              <a:ext uri="{FF2B5EF4-FFF2-40B4-BE49-F238E27FC236}">
                <a16:creationId xmlns:a16="http://schemas.microsoft.com/office/drawing/2014/main" id="{63593BF2-80AF-43F3-ADB0-F58CA1BB1868}"/>
              </a:ext>
            </a:extLst>
          </p:cNvPr>
          <p:cNvPicPr>
            <a:picLocks noChangeAspect="1"/>
          </p:cNvPicPr>
          <p:nvPr/>
        </p:nvPicPr>
        <p:blipFill>
          <a:blip r:embed="rId3"/>
          <a:stretch>
            <a:fillRect/>
          </a:stretch>
        </p:blipFill>
        <p:spPr>
          <a:xfrm>
            <a:off x="9861453" y="144341"/>
            <a:ext cx="1896452" cy="565402"/>
          </a:xfrm>
          <a:prstGeom prst="rect">
            <a:avLst/>
          </a:prstGeom>
        </p:spPr>
      </p:pic>
      <p:sp>
        <p:nvSpPr>
          <p:cNvPr id="7" name="Title 3">
            <a:extLst>
              <a:ext uri="{FF2B5EF4-FFF2-40B4-BE49-F238E27FC236}">
                <a16:creationId xmlns:a16="http://schemas.microsoft.com/office/drawing/2014/main" id="{2D4F453F-79A9-4F3B-848D-A9CFE08EDE94}"/>
              </a:ext>
            </a:extLst>
          </p:cNvPr>
          <p:cNvSpPr txBox="1">
            <a:spLocks/>
          </p:cNvSpPr>
          <p:nvPr/>
        </p:nvSpPr>
        <p:spPr>
          <a:xfrm>
            <a:off x="427383" y="318770"/>
            <a:ext cx="7642429" cy="411480"/>
          </a:xfrm>
          <a:prstGeom prst="rect">
            <a:avLst/>
          </a:prstGeom>
        </p:spPr>
        <p:txBody>
          <a:bodyPr/>
          <a:lst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a:lstStyle>
          <a:p>
            <a:r>
              <a:rPr lang="en-US" dirty="0"/>
              <a:t>CY 2024 NIEM Open planning</a:t>
            </a:r>
          </a:p>
        </p:txBody>
      </p:sp>
      <p:sp>
        <p:nvSpPr>
          <p:cNvPr id="9" name="Content Placeholder 5">
            <a:extLst>
              <a:ext uri="{FF2B5EF4-FFF2-40B4-BE49-F238E27FC236}">
                <a16:creationId xmlns:a16="http://schemas.microsoft.com/office/drawing/2014/main" id="{51C2AFD1-54C9-48E5-8872-D7B2C8B17C7F}"/>
              </a:ext>
            </a:extLst>
          </p:cNvPr>
          <p:cNvSpPr txBox="1">
            <a:spLocks/>
          </p:cNvSpPr>
          <p:nvPr/>
        </p:nvSpPr>
        <p:spPr>
          <a:xfrm>
            <a:off x="2886224" y="880400"/>
            <a:ext cx="3209776" cy="5346229"/>
          </a:xfrm>
          <a:prstGeom prst="rect">
            <a:avLst/>
          </a:prstGeom>
          <a:ln w="28575">
            <a:solidFill>
              <a:schemeClr val="accent6">
                <a:lumMod val="75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200" u="sng" dirty="0">
                <a:solidFill>
                  <a:schemeClr val="accent6">
                    <a:lumMod val="75000"/>
                  </a:schemeClr>
                </a:solidFill>
                <a:cs typeface="+mn-cs"/>
              </a:rPr>
              <a:t>Planned/ In Progress</a:t>
            </a:r>
          </a:p>
          <a:p>
            <a:pPr defTabSz="685800">
              <a:spcBef>
                <a:spcPts val="450"/>
              </a:spcBef>
              <a:spcAft>
                <a:spcPts val="450"/>
              </a:spcAft>
              <a:buFont typeface="Wingdings" panose="05000000000000000000" pitchFamily="2" charset="2"/>
              <a:buChar char="§"/>
              <a:defRPr/>
            </a:pPr>
            <a:r>
              <a:rPr lang="en-US" sz="1000" dirty="0">
                <a:solidFill>
                  <a:schemeClr val="accent6">
                    <a:lumMod val="75000"/>
                  </a:schemeClr>
                </a:solidFill>
              </a:rPr>
              <a:t>Submit NIEM 6.0 NDR as PSD/ PS</a:t>
            </a:r>
          </a:p>
          <a:p>
            <a:pPr defTabSz="685800">
              <a:spcBef>
                <a:spcPts val="450"/>
              </a:spcBef>
              <a:spcAft>
                <a:spcPts val="450"/>
              </a:spcAft>
              <a:buFont typeface="Wingdings" panose="05000000000000000000" pitchFamily="2" charset="2"/>
              <a:buChar char="§"/>
              <a:defRPr/>
            </a:pPr>
            <a:r>
              <a:rPr lang="en-US" sz="1000" dirty="0">
                <a:solidFill>
                  <a:schemeClr val="accent6">
                    <a:lumMod val="75000"/>
                  </a:schemeClr>
                </a:solidFill>
              </a:rPr>
              <a:t>Submit NIEM Model Version 6.0 PS02</a:t>
            </a:r>
          </a:p>
          <a:p>
            <a:pPr defTabSz="685800">
              <a:spcBef>
                <a:spcPts val="450"/>
              </a:spcBef>
              <a:spcAft>
                <a:spcPts val="450"/>
              </a:spcAft>
              <a:buFont typeface="Wingdings" panose="05000000000000000000" pitchFamily="2" charset="2"/>
              <a:buChar char="§"/>
              <a:defRPr/>
            </a:pPr>
            <a:r>
              <a:rPr lang="en-US" sz="1000" b="1" dirty="0">
                <a:solidFill>
                  <a:schemeClr val="accent6">
                    <a:lumMod val="75000"/>
                  </a:schemeClr>
                </a:solidFill>
              </a:rPr>
              <a:t>Submit NIEM Model Version 6.0 PS02 as an OS</a:t>
            </a:r>
          </a:p>
          <a:p>
            <a:pPr lvl="1" defTabSz="685800">
              <a:spcBef>
                <a:spcPts val="450"/>
              </a:spcBef>
              <a:spcAft>
                <a:spcPts val="450"/>
              </a:spcAft>
              <a:buFont typeface="Wingdings" panose="05000000000000000000" pitchFamily="2" charset="2"/>
              <a:buChar char="§"/>
              <a:defRPr/>
            </a:pPr>
            <a:r>
              <a:rPr lang="en-US" sz="1000" b="1" dirty="0">
                <a:solidFill>
                  <a:schemeClr val="accent6">
                    <a:lumMod val="75000"/>
                  </a:schemeClr>
                </a:solidFill>
              </a:rPr>
              <a:t>Solicit 3 statements of use</a:t>
            </a:r>
          </a:p>
          <a:p>
            <a:pPr defTabSz="685800">
              <a:spcBef>
                <a:spcPts val="450"/>
              </a:spcBef>
              <a:spcAft>
                <a:spcPts val="450"/>
              </a:spcAft>
              <a:buFont typeface="Wingdings" panose="05000000000000000000" pitchFamily="2" charset="2"/>
              <a:buChar char="§"/>
              <a:defRPr/>
            </a:pPr>
            <a:r>
              <a:rPr lang="en-US" sz="1000" dirty="0">
                <a:solidFill>
                  <a:schemeClr val="accent6">
                    <a:lumMod val="75000"/>
                  </a:schemeClr>
                </a:solidFill>
              </a:rPr>
              <a:t>Transfer Training Equities to NMO TSC Training Repo</a:t>
            </a:r>
          </a:p>
          <a:p>
            <a:pPr defTabSz="685800">
              <a:spcBef>
                <a:spcPts val="450"/>
              </a:spcBef>
              <a:spcAft>
                <a:spcPts val="450"/>
              </a:spcAft>
              <a:buFont typeface="Wingdings" panose="05000000000000000000" pitchFamily="2" charset="2"/>
              <a:buChar char="§"/>
              <a:defRPr/>
            </a:pPr>
            <a:r>
              <a:rPr lang="en-US" sz="1000" dirty="0">
                <a:solidFill>
                  <a:schemeClr val="accent6">
                    <a:lumMod val="75000"/>
                  </a:schemeClr>
                </a:solidFill>
              </a:rPr>
              <a:t>Update Training Materials to reflect Model Version 6.0 Updates</a:t>
            </a:r>
          </a:p>
          <a:p>
            <a:pPr defTabSz="685800">
              <a:spcBef>
                <a:spcPts val="450"/>
              </a:spcBef>
              <a:spcAft>
                <a:spcPts val="450"/>
              </a:spcAft>
              <a:buFont typeface="Wingdings" panose="05000000000000000000" pitchFamily="2" charset="2"/>
              <a:buChar char="§"/>
              <a:defRPr/>
            </a:pPr>
            <a:r>
              <a:rPr lang="en-US" sz="1000" dirty="0">
                <a:solidFill>
                  <a:schemeClr val="accent6">
                    <a:lumMod val="75000"/>
                  </a:schemeClr>
                </a:solidFill>
              </a:rPr>
              <a:t>Update/integrate LearnPress LMS w/Model Version 6.0</a:t>
            </a:r>
          </a:p>
          <a:p>
            <a:pPr defTabSz="685800">
              <a:spcBef>
                <a:spcPts val="450"/>
              </a:spcBef>
              <a:spcAft>
                <a:spcPts val="450"/>
              </a:spcAft>
              <a:buFont typeface="Wingdings" panose="05000000000000000000" pitchFamily="2" charset="2"/>
              <a:buChar char="§"/>
              <a:defRPr/>
            </a:pPr>
            <a:r>
              <a:rPr lang="en-US" sz="1000" dirty="0">
                <a:solidFill>
                  <a:schemeClr val="accent6">
                    <a:lumMod val="75000"/>
                  </a:schemeClr>
                </a:solidFill>
              </a:rPr>
              <a:t>Complete NIEM API 2.0</a:t>
            </a:r>
          </a:p>
          <a:p>
            <a:pPr defTabSz="685800">
              <a:spcBef>
                <a:spcPts val="450"/>
              </a:spcBef>
              <a:spcAft>
                <a:spcPts val="450"/>
              </a:spcAft>
              <a:buFont typeface="Wingdings" panose="05000000000000000000" pitchFamily="2" charset="2"/>
              <a:buChar char="§"/>
              <a:defRPr/>
            </a:pPr>
            <a:r>
              <a:rPr lang="en-US" sz="1000" dirty="0">
                <a:solidFill>
                  <a:schemeClr val="accent6">
                    <a:lumMod val="75000"/>
                  </a:schemeClr>
                </a:solidFill>
              </a:rPr>
              <a:t>Develop/Complete NIEM Model Version 6.1</a:t>
            </a:r>
          </a:p>
          <a:p>
            <a:pPr defTabSz="685800">
              <a:spcBef>
                <a:spcPts val="450"/>
              </a:spcBef>
              <a:spcAft>
                <a:spcPts val="450"/>
              </a:spcAft>
              <a:buFont typeface="Wingdings" panose="05000000000000000000" pitchFamily="2" charset="2"/>
              <a:buChar char="§"/>
              <a:defRPr/>
            </a:pPr>
            <a:r>
              <a:rPr lang="en-US" sz="1000" dirty="0">
                <a:solidFill>
                  <a:schemeClr val="accent6">
                    <a:lumMod val="75000"/>
                  </a:schemeClr>
                </a:solidFill>
              </a:rPr>
              <a:t>Submit NIEM Model Version 6.1 as Open Project Release</a:t>
            </a:r>
          </a:p>
          <a:p>
            <a:pPr defTabSz="685800">
              <a:spcBef>
                <a:spcPts val="450"/>
              </a:spcBef>
              <a:spcAft>
                <a:spcPts val="450"/>
              </a:spcAft>
              <a:buFont typeface="Wingdings" panose="05000000000000000000" pitchFamily="2" charset="2"/>
              <a:buChar char="§"/>
              <a:defRPr/>
            </a:pPr>
            <a:r>
              <a:rPr lang="en-US" sz="1000" dirty="0">
                <a:solidFill>
                  <a:schemeClr val="accent6">
                    <a:lumMod val="75000"/>
                  </a:schemeClr>
                </a:solidFill>
              </a:rPr>
              <a:t>Complete/contribute CMF tool</a:t>
            </a:r>
          </a:p>
          <a:p>
            <a:pPr defTabSz="685800">
              <a:spcBef>
                <a:spcPts val="450"/>
              </a:spcBef>
              <a:spcAft>
                <a:spcPts val="450"/>
              </a:spcAft>
              <a:buFont typeface="Wingdings" panose="05000000000000000000" pitchFamily="2" charset="2"/>
              <a:buChar char="§"/>
              <a:defRPr/>
            </a:pPr>
            <a:r>
              <a:rPr lang="en-US" sz="1000" dirty="0">
                <a:solidFill>
                  <a:schemeClr val="accent6">
                    <a:lumMod val="75000"/>
                  </a:schemeClr>
                </a:solidFill>
              </a:rPr>
              <a:t>Complete transfer of github.io files to NIEMOpen</a:t>
            </a:r>
          </a:p>
          <a:p>
            <a:pPr defTabSz="685800">
              <a:spcBef>
                <a:spcPts val="450"/>
              </a:spcBef>
              <a:spcAft>
                <a:spcPts val="450"/>
              </a:spcAft>
              <a:buFont typeface="Wingdings" panose="05000000000000000000" pitchFamily="2" charset="2"/>
              <a:buChar char="§"/>
              <a:defRPr/>
            </a:pPr>
            <a:r>
              <a:rPr lang="en-US" sz="1000" dirty="0">
                <a:solidFill>
                  <a:schemeClr val="accent6">
                    <a:lumMod val="75000"/>
                  </a:schemeClr>
                </a:solidFill>
              </a:rPr>
              <a:t>Execute 2025 NIEMOpen Symposium</a:t>
            </a:r>
          </a:p>
          <a:p>
            <a:pPr marL="167879" indent="-167879" defTabSz="685800">
              <a:spcBef>
                <a:spcPts val="450"/>
              </a:spcBef>
              <a:spcAft>
                <a:spcPts val="450"/>
              </a:spcAft>
              <a:defRPr/>
            </a:pPr>
            <a:endParaRPr lang="en-US" sz="1000" dirty="0"/>
          </a:p>
        </p:txBody>
      </p:sp>
      <p:sp>
        <p:nvSpPr>
          <p:cNvPr id="10" name="Content Placeholder 5">
            <a:extLst>
              <a:ext uri="{FF2B5EF4-FFF2-40B4-BE49-F238E27FC236}">
                <a16:creationId xmlns:a16="http://schemas.microsoft.com/office/drawing/2014/main" id="{5490B590-4D13-4D79-A301-E93E2947510C}"/>
              </a:ext>
            </a:extLst>
          </p:cNvPr>
          <p:cNvSpPr txBox="1">
            <a:spLocks/>
          </p:cNvSpPr>
          <p:nvPr/>
        </p:nvSpPr>
        <p:spPr>
          <a:xfrm>
            <a:off x="9704008" y="880400"/>
            <a:ext cx="2211342" cy="5345288"/>
          </a:xfrm>
          <a:prstGeom prst="rect">
            <a:avLst/>
          </a:prstGeom>
          <a:ln w="28575">
            <a:solidFill>
              <a:schemeClr val="accent4">
                <a:lumMod val="75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200" u="sng" dirty="0">
                <a:solidFill>
                  <a:schemeClr val="accent4">
                    <a:lumMod val="75000"/>
                  </a:schemeClr>
                </a:solidFill>
                <a:cs typeface="+mn-cs"/>
              </a:rPr>
              <a:t>Recurring/On-Going</a:t>
            </a:r>
          </a:p>
          <a:p>
            <a:pPr defTabSz="685800">
              <a:spcBef>
                <a:spcPts val="450"/>
              </a:spcBef>
              <a:spcAft>
                <a:spcPts val="450"/>
              </a:spcAft>
              <a:buFont typeface="Wingdings" panose="05000000000000000000" pitchFamily="2" charset="2"/>
              <a:buChar char="Ø"/>
              <a:defRPr/>
            </a:pPr>
            <a:r>
              <a:rPr lang="en-US" sz="1000" dirty="0">
                <a:solidFill>
                  <a:schemeClr val="accent4">
                    <a:lumMod val="75000"/>
                  </a:schemeClr>
                </a:solidFill>
                <a:latin typeface="Arial" panose="020B0604020202020204"/>
              </a:rPr>
              <a:t>Identify Potential Sponsors/Conduct Outreach</a:t>
            </a:r>
          </a:p>
          <a:p>
            <a:pPr defTabSz="685800">
              <a:spcBef>
                <a:spcPts val="450"/>
              </a:spcBef>
              <a:spcAft>
                <a:spcPts val="450"/>
              </a:spcAft>
              <a:buFont typeface="Wingdings" panose="05000000000000000000" pitchFamily="2" charset="2"/>
              <a:buChar char="Ø"/>
              <a:defRPr/>
            </a:pPr>
            <a:r>
              <a:rPr lang="en-US" sz="1000" dirty="0">
                <a:solidFill>
                  <a:schemeClr val="accent4">
                    <a:lumMod val="75000"/>
                  </a:schemeClr>
                </a:solidFill>
                <a:latin typeface="Arial" panose="020B0604020202020204"/>
              </a:rPr>
              <a:t>Populate OASIS Jira &amp; Confluence Site</a:t>
            </a:r>
          </a:p>
          <a:p>
            <a:pPr defTabSz="685800">
              <a:spcBef>
                <a:spcPts val="450"/>
              </a:spcBef>
              <a:spcAft>
                <a:spcPts val="450"/>
              </a:spcAft>
              <a:buFont typeface="Wingdings" panose="05000000000000000000" pitchFamily="2" charset="2"/>
              <a:buChar char="Ø"/>
              <a:defRPr/>
            </a:pPr>
            <a:r>
              <a:rPr lang="en-US" sz="1000" dirty="0">
                <a:solidFill>
                  <a:schemeClr val="accent4">
                    <a:lumMod val="75000"/>
                  </a:schemeClr>
                </a:solidFill>
                <a:latin typeface="Arial" panose="020B0604020202020204"/>
              </a:rPr>
              <a:t>Conduct Monthly Synch w/ OASIS Staff</a:t>
            </a:r>
          </a:p>
          <a:p>
            <a:pPr defTabSz="685800">
              <a:spcBef>
                <a:spcPts val="450"/>
              </a:spcBef>
              <a:spcAft>
                <a:spcPts val="450"/>
              </a:spcAft>
              <a:buFont typeface="Wingdings" panose="05000000000000000000" pitchFamily="2" charset="2"/>
              <a:buChar char="Ø"/>
              <a:defRPr/>
            </a:pPr>
            <a:r>
              <a:rPr lang="en-US" sz="1000" dirty="0">
                <a:solidFill>
                  <a:schemeClr val="accent4">
                    <a:lumMod val="75000"/>
                  </a:schemeClr>
                </a:solidFill>
                <a:latin typeface="Arial" panose="020B0604020202020204"/>
              </a:rPr>
              <a:t>Obtain Contributor License Agreements</a:t>
            </a:r>
          </a:p>
          <a:p>
            <a:pPr defTabSz="685800">
              <a:spcBef>
                <a:spcPts val="450"/>
              </a:spcBef>
              <a:spcAft>
                <a:spcPts val="450"/>
              </a:spcAft>
              <a:buFont typeface="Wingdings" panose="05000000000000000000" pitchFamily="2" charset="2"/>
              <a:buChar char="Ø"/>
              <a:defRPr/>
            </a:pPr>
            <a:r>
              <a:rPr lang="en-US" sz="1000" dirty="0">
                <a:solidFill>
                  <a:schemeClr val="accent4">
                    <a:lumMod val="75000"/>
                  </a:schemeClr>
                </a:solidFill>
                <a:latin typeface="Arial" panose="020B0604020202020204"/>
              </a:rPr>
              <a:t>Bi-Weekly synch with 2025 Symposium Planning Team</a:t>
            </a:r>
          </a:p>
          <a:p>
            <a:pPr defTabSz="685800">
              <a:spcBef>
                <a:spcPts val="450"/>
              </a:spcBef>
              <a:spcAft>
                <a:spcPts val="450"/>
              </a:spcAft>
              <a:buFont typeface="Wingdings" panose="05000000000000000000" pitchFamily="2" charset="2"/>
              <a:buChar char="Ø"/>
              <a:defRPr/>
            </a:pPr>
            <a:endParaRPr lang="en-US" sz="1000" b="0" dirty="0">
              <a:latin typeface="Arial" panose="020B0604020202020204"/>
            </a:endParaRPr>
          </a:p>
          <a:p>
            <a:pPr marL="0" indent="0" defTabSz="685800">
              <a:spcBef>
                <a:spcPts val="450"/>
              </a:spcBef>
              <a:spcAft>
                <a:spcPts val="450"/>
              </a:spcAft>
              <a:buNone/>
              <a:defRPr/>
            </a:pPr>
            <a:endParaRPr lang="en-US" sz="1000" dirty="0">
              <a:latin typeface="Arial" panose="020B0604020202020204"/>
            </a:endParaRPr>
          </a:p>
        </p:txBody>
      </p:sp>
    </p:spTree>
    <p:extLst>
      <p:ext uri="{BB962C8B-B14F-4D97-AF65-F5344CB8AC3E}">
        <p14:creationId xmlns:p14="http://schemas.microsoft.com/office/powerpoint/2010/main" val="4028439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p:txBody>
          <a:bodyPr>
            <a:normAutofit/>
          </a:bodyPr>
          <a:lstStyle/>
          <a:p>
            <a:r>
              <a:rPr lang="en-US" sz="3200" dirty="0"/>
              <a:t>NBAC TSC Update</a:t>
            </a:r>
          </a:p>
        </p:txBody>
      </p:sp>
      <p:sp>
        <p:nvSpPr>
          <p:cNvPr id="3" name="Text Placeholder 2">
            <a:extLst>
              <a:ext uri="{FF2B5EF4-FFF2-40B4-BE49-F238E27FC236}">
                <a16:creationId xmlns:a16="http://schemas.microsoft.com/office/drawing/2014/main" id="{7A4C6D10-6B4F-481B-802A-021B9A1ACA0F}"/>
              </a:ext>
            </a:extLst>
          </p:cNvPr>
          <p:cNvSpPr>
            <a:spLocks noGrp="1"/>
          </p:cNvSpPr>
          <p:nvPr>
            <p:ph type="body" sz="quarter" idx="13"/>
          </p:nvPr>
        </p:nvSpPr>
        <p:spPr>
          <a:xfrm>
            <a:off x="609600" y="1200150"/>
            <a:ext cx="11079192" cy="4956810"/>
          </a:xfrm>
        </p:spPr>
        <p:txBody>
          <a:bodyPr>
            <a:normAutofit/>
          </a:bodyPr>
          <a:lstStyle/>
          <a:p>
            <a:r>
              <a:rPr lang="en-US" dirty="0"/>
              <a:t>Update NIEM MODEL Version 6.0 PSO1 TO PS02 correcting Issue #96</a:t>
            </a:r>
          </a:p>
          <a:p>
            <a:r>
              <a:rPr lang="en-US" dirty="0"/>
              <a:t>Obtain 3 Statements-of-Use for NIEM Model 6.0</a:t>
            </a:r>
          </a:p>
          <a:p>
            <a:r>
              <a:rPr lang="en-US" dirty="0"/>
              <a:t>Advance NIEM Model Version 6.0 PS02 to OS</a:t>
            </a:r>
          </a:p>
          <a:p>
            <a:r>
              <a:rPr lang="en-US" dirty="0"/>
              <a:t>NBAC TSC Continues to Encourage Sub-Committee Submission of CLAs and Governance Documents</a:t>
            </a:r>
          </a:p>
          <a:p>
            <a:r>
              <a:rPr lang="en-US" dirty="0"/>
              <a:t>Continue to engage the Department of National Defence (DND) (Canada) to encourage DND adoption of the NIEM Model and consider NIEMOpen Sponsorship</a:t>
            </a:r>
          </a:p>
          <a:p>
            <a:r>
              <a:rPr lang="en-US" dirty="0"/>
              <a:t>Support NIEMOpen </a:t>
            </a:r>
            <a:r>
              <a:rPr lang="en-US"/>
              <a:t>2025 Summit </a:t>
            </a:r>
            <a:r>
              <a:rPr lang="en-US" dirty="0"/>
              <a:t>efforts</a:t>
            </a:r>
          </a:p>
          <a:p>
            <a:endParaRPr lang="en-US" dirty="0"/>
          </a:p>
          <a:p>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83448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A0B1E-4835-EE1C-C001-5B662DB082C7}"/>
              </a:ext>
            </a:extLst>
          </p:cNvPr>
          <p:cNvSpPr>
            <a:spLocks noGrp="1"/>
          </p:cNvSpPr>
          <p:nvPr>
            <p:ph type="title"/>
          </p:nvPr>
        </p:nvSpPr>
        <p:spPr/>
        <p:txBody>
          <a:bodyPr/>
          <a:lstStyle/>
          <a:p>
            <a:r>
              <a:rPr lang="en-US" dirty="0"/>
              <a:t>NIEM MODEL Version 6.0 PS01 “what’s new”</a:t>
            </a:r>
          </a:p>
        </p:txBody>
      </p:sp>
      <p:sp>
        <p:nvSpPr>
          <p:cNvPr id="3" name="Text Placeholder 2">
            <a:extLst>
              <a:ext uri="{FF2B5EF4-FFF2-40B4-BE49-F238E27FC236}">
                <a16:creationId xmlns:a16="http://schemas.microsoft.com/office/drawing/2014/main" id="{AC977D77-B7BB-37A9-12FF-CDCE0DDA2919}"/>
              </a:ext>
            </a:extLst>
          </p:cNvPr>
          <p:cNvSpPr>
            <a:spLocks noGrp="1"/>
          </p:cNvSpPr>
          <p:nvPr>
            <p:ph type="body" sz="quarter" idx="13"/>
          </p:nvPr>
        </p:nvSpPr>
        <p:spPr>
          <a:xfrm>
            <a:off x="556404" y="835024"/>
            <a:ext cx="11079192" cy="4536417"/>
          </a:xfrm>
        </p:spPr>
        <p:txBody>
          <a:bodyPr>
            <a:normAutofit fontScale="85000" lnSpcReduction="20000"/>
          </a:bodyPr>
          <a:lstStyle/>
          <a:p>
            <a:pPr marL="742950" marR="0" lvl="1"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Updates to support upcoming [NIEM-NDR-v6.0] changes, including:</a:t>
            </a:r>
            <a:endParaRPr kumimoji="0" lang="en-US" sz="2000" b="0" i="0" u="none" strike="noStrike" kern="1200" cap="none" spc="0" normalizeH="0" baseline="0" noProof="0" dirty="0">
              <a:ln>
                <a:noFill/>
              </a:ln>
              <a:solidFill>
                <a:srgbClr val="334052"/>
              </a:solidFill>
              <a:effectLst/>
              <a:uLnTx/>
              <a:uFillTx/>
              <a:latin typeface="Arial" panose="020B0604020202020204"/>
              <a:ea typeface="Times New Roman" panose="02020603050405020304" pitchFamily="18" charset="0"/>
              <a:cs typeface="Times New Roman" panose="02020603050405020304" pitchFamily="18" charset="0"/>
            </a:endParaRPr>
          </a:p>
          <a:p>
            <a:pPr marL="966788" marR="0" lvl="2"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Adapter changes - New representation terms and a simpler type syntax</a:t>
            </a:r>
            <a:endParaRPr kumimoji="0" lang="en-US" sz="1100" b="0" i="0" u="none" strike="noStrike" kern="1200" cap="none" spc="0" normalizeH="0" baseline="0" noProof="0" dirty="0">
              <a:ln>
                <a:noFill/>
              </a:ln>
              <a:solidFill>
                <a:srgbClr val="334052"/>
              </a:solidFill>
              <a:effectLst/>
              <a:uLnTx/>
              <a:uFillTx/>
              <a:latin typeface="Arial" panose="020B0604020202020204"/>
              <a:ea typeface="Times New Roman" panose="02020603050405020304" pitchFamily="18" charset="0"/>
              <a:cs typeface="Times New Roman" panose="02020603050405020304" pitchFamily="18" charset="0"/>
            </a:endParaRPr>
          </a:p>
          <a:p>
            <a:pPr marL="966788" marR="0" lvl="2"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Attribute augmentations - semantically-named attribute </a:t>
            </a:r>
          </a:p>
          <a:p>
            <a:pPr marL="966788" marR="0" lvl="2"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Attribute wildcards - Allows declared attributes to be added to any NIEM element property</a:t>
            </a:r>
            <a:endParaRPr kumimoji="0" lang="en-US" sz="1100" b="0" i="0" u="none" strike="noStrike" kern="1200" cap="none" spc="0" normalizeH="0" baseline="0" noProof="0" dirty="0">
              <a:ln>
                <a:noFill/>
              </a:ln>
              <a:solidFill>
                <a:srgbClr val="334052"/>
              </a:solidFill>
              <a:effectLst/>
              <a:uLnTx/>
              <a:uFillTx/>
              <a:latin typeface="Arial" panose="020B0604020202020204"/>
              <a:ea typeface="Times New Roman" panose="02020603050405020304" pitchFamily="18" charset="0"/>
              <a:cs typeface="Times New Roman" panose="02020603050405020304" pitchFamily="18" charset="0"/>
            </a:endParaRPr>
          </a:p>
          <a:p>
            <a:pPr marL="966788" marR="0" lvl="2"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Metadata changes - Now treated like regular objects</a:t>
            </a:r>
          </a:p>
          <a:p>
            <a:pPr marL="966788" marR="0" lvl="2"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Role changes - Leverages standard type extension and the existing `structures:uri`</a:t>
            </a:r>
            <a:endParaRPr kumimoji="0" lang="en-US" sz="1100" b="0" i="0" u="none" strike="noStrike" kern="1200" cap="none" spc="0" normalizeH="0" baseline="0" noProof="0" dirty="0">
              <a:ln>
                <a:noFill/>
              </a:ln>
              <a:solidFill>
                <a:srgbClr val="334052"/>
              </a:solidFill>
              <a:effectLst/>
              <a:uLnTx/>
              <a:uFillTx/>
              <a:latin typeface="Arial" panose="020B060402020202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ct val="90000"/>
              <a:buFont typeface="Wingdings" panose="05000000000000000000" pitchFamily="2" charset="2"/>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 </a:t>
            </a:r>
            <a:endParaRPr kumimoji="0" lang="en-US" sz="1100" b="1" i="0" u="none" strike="noStrike" kern="1200" cap="none" spc="0" normalizeH="0" baseline="0" noProof="0" dirty="0">
              <a:ln>
                <a:noFill/>
              </a:ln>
              <a:solidFill>
                <a:srgbClr val="334052"/>
              </a:solidFill>
              <a:effectLst/>
              <a:uLnTx/>
              <a:uFillTx/>
              <a:latin typeface="Arial" panose="020B0604020202020204"/>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Updates related to new digital identity requirements led by the Emergency Management domain</a:t>
            </a:r>
          </a:p>
          <a:p>
            <a:pPr marL="457200" marR="0" lvl="1" indent="0" algn="l" defTabSz="914400" rtl="0" eaLnBrk="1" fontAlgn="auto" latinLnBrk="0" hangingPunct="1">
              <a:lnSpc>
                <a:spcPct val="107000"/>
              </a:lnSpc>
              <a:spcBef>
                <a:spcPts val="0"/>
              </a:spcBef>
              <a:spcAft>
                <a:spcPts val="0"/>
              </a:spcAft>
              <a:buClrTx/>
              <a:buSzTx/>
              <a:buFont typeface="Arial" panose="020B0604020202020204" pitchFamily="34" charse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a:p>
            <a:pPr marL="752474" marR="0" lvl="3"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Code set updates, including:</a:t>
            </a:r>
          </a:p>
          <a:p>
            <a:pPr marL="928687" marR="0" lvl="4"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Updates provided by the FBI for the National Crime Information Center (NCIC) codes</a:t>
            </a:r>
          </a:p>
          <a:p>
            <a:pPr marL="928687" marR="0" lvl="4"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GENC codes, version 3-12</a:t>
            </a:r>
          </a:p>
          <a:p>
            <a:pPr marL="928687" marR="0" lvl="4"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lang="en-US" sz="1200" dirty="0">
              <a:solidFill>
                <a:srgbClr val="000000"/>
              </a:solidFill>
              <a:latin typeface="Arial" panose="020B0604020202020204"/>
              <a:cs typeface="Calibri" panose="020F0502020204030204" pitchFamily="34" charset="0"/>
            </a:endParaRPr>
          </a:p>
          <a:p>
            <a:pPr marL="185737" lvl="3" indent="0" defTabSz="914400">
              <a:lnSpc>
                <a:spcPct val="107000"/>
              </a:lnSpc>
              <a:spcBef>
                <a:spcPts val="0"/>
              </a:spcBef>
              <a:buClr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a:p>
            <a:pPr lvl="1">
              <a:buFont typeface="Arial" panose="020B0604020202020204" pitchFamily="34" charset="0"/>
              <a:buChar char="•"/>
            </a:pPr>
            <a:r>
              <a:rPr lang="en-US" dirty="0">
                <a:solidFill>
                  <a:schemeClr val="bg2">
                    <a:lumMod val="10000"/>
                  </a:schemeClr>
                </a:solidFill>
              </a:rPr>
              <a:t>PS02 correction needed to redress Issue #96 </a:t>
            </a:r>
          </a:p>
          <a:p>
            <a:pPr lvl="2">
              <a:buFont typeface="Arial" panose="020B0604020202020204" pitchFamily="34" charset="0"/>
              <a:buChar char="•"/>
            </a:pPr>
            <a:r>
              <a:rPr lang="en-US" b="0" i="0" dirty="0">
                <a:solidFill>
                  <a:schemeClr val="bg2">
                    <a:lumMod val="10000"/>
                  </a:schemeClr>
                </a:solidFill>
                <a:effectLst/>
                <a:latin typeface="-apple-system"/>
              </a:rPr>
              <a:t>SimpleObjectAttributeGroup, AdapterType, AugmentationType, and ObjectType requires correction:</a:t>
            </a:r>
          </a:p>
          <a:p>
            <a:pPr lvl="2">
              <a:buFont typeface="Arial" panose="020B0604020202020204" pitchFamily="34" charset="0"/>
              <a:buChar char="•"/>
            </a:pPr>
            <a:endParaRPr lang="en-US" b="0" i="0" dirty="0">
              <a:solidFill>
                <a:srgbClr val="1F2328"/>
              </a:solidFill>
              <a:effectLst/>
              <a:latin typeface="-apple-system"/>
            </a:endParaRPr>
          </a:p>
          <a:p>
            <a:pPr lvl="2">
              <a:buFont typeface="Arial" panose="020B0604020202020204" pitchFamily="34" charset="0"/>
              <a:buChar char="•"/>
            </a:pPr>
            <a:endParaRPr lang="en-US" b="0" i="0" dirty="0">
              <a:solidFill>
                <a:srgbClr val="1F2328"/>
              </a:solidFill>
              <a:effectLst/>
              <a:latin typeface="-apple-system"/>
            </a:endParaRPr>
          </a:p>
          <a:p>
            <a:pPr lvl="2">
              <a:buFont typeface="Arial" panose="020B0604020202020204" pitchFamily="34" charset="0"/>
              <a:buChar char="•"/>
            </a:pPr>
            <a:endParaRPr lang="en-US" b="0" i="0" dirty="0">
              <a:solidFill>
                <a:srgbClr val="1F2328"/>
              </a:solidFill>
              <a:effectLst/>
              <a:latin typeface="-apple-system"/>
            </a:endParaRPr>
          </a:p>
          <a:p>
            <a:pPr lvl="2">
              <a:buFont typeface="Arial" panose="020B0604020202020204" pitchFamily="34" charset="0"/>
              <a:buChar char="•"/>
            </a:pPr>
            <a:endParaRPr lang="en-US" b="0" i="0" dirty="0">
              <a:solidFill>
                <a:srgbClr val="1F2328"/>
              </a:solidFill>
              <a:effectLst/>
              <a:latin typeface="-apple-system"/>
            </a:endParaRPr>
          </a:p>
          <a:p>
            <a:pPr lvl="2">
              <a:buFont typeface="Arial" panose="020B0604020202020204" pitchFamily="34" charset="0"/>
              <a:buChar char="•"/>
            </a:pPr>
            <a:endParaRPr lang="en-US" b="0" i="0" dirty="0">
              <a:solidFill>
                <a:srgbClr val="1F2328"/>
              </a:solidFill>
              <a:effectLst/>
              <a:latin typeface="-apple-system"/>
            </a:endParaRPr>
          </a:p>
          <a:p>
            <a:pPr lvl="2">
              <a:buFont typeface="Arial" panose="020B0604020202020204" pitchFamily="34" charset="0"/>
              <a:buChar char="•"/>
            </a:pPr>
            <a:r>
              <a:rPr lang="en-US" dirty="0">
                <a:solidFill>
                  <a:srgbClr val="1F2328"/>
                </a:solidFill>
                <a:latin typeface="-apple-system"/>
              </a:rPr>
              <a:t>Update schemas to reflect PS02</a:t>
            </a:r>
            <a:endParaRPr lang="en-US" b="0" i="0" dirty="0">
              <a:solidFill>
                <a:srgbClr val="1F2328"/>
              </a:solidFill>
              <a:effectLst/>
              <a:latin typeface="-apple-system"/>
            </a:endParaRPr>
          </a:p>
          <a:p>
            <a:pPr marL="914400" lvl="2" indent="0">
              <a:buNone/>
            </a:pPr>
            <a:endParaRPr lang="en-US" dirty="0"/>
          </a:p>
        </p:txBody>
      </p:sp>
      <p:sp>
        <p:nvSpPr>
          <p:cNvPr id="4" name="Slide Number Placeholder 3">
            <a:extLst>
              <a:ext uri="{FF2B5EF4-FFF2-40B4-BE49-F238E27FC236}">
                <a16:creationId xmlns:a16="http://schemas.microsoft.com/office/drawing/2014/main" id="{0748968C-B8B2-8DE3-5A55-17CA5BC5B65B}"/>
              </a:ext>
            </a:extLst>
          </p:cNvPr>
          <p:cNvSpPr>
            <a:spLocks noGrp="1"/>
          </p:cNvSpPr>
          <p:nvPr>
            <p:ph type="sldNum" sz="quarter" idx="4"/>
          </p:nvPr>
        </p:nvSpPr>
        <p:spPr/>
        <p:txBody>
          <a:bodyPr/>
          <a:lstStyle/>
          <a:p>
            <a:fld id="{6E6030FC-FB78-5E4D-92EA-5D9433591EA9}" type="slidenum">
              <a:rPr lang="en-US" smtClean="0"/>
              <a:pPr/>
              <a:t>9</a:t>
            </a:fld>
            <a:endParaRPr lang="en-US" dirty="0"/>
          </a:p>
        </p:txBody>
      </p:sp>
      <p:sp>
        <p:nvSpPr>
          <p:cNvPr id="13" name="Rectangle 1">
            <a:extLst>
              <a:ext uri="{FF2B5EF4-FFF2-40B4-BE49-F238E27FC236}">
                <a16:creationId xmlns:a16="http://schemas.microsoft.com/office/drawing/2014/main" id="{941AB62F-69A4-090D-E0AD-BAFC61229B42}"/>
              </a:ext>
            </a:extLst>
          </p:cNvPr>
          <p:cNvSpPr>
            <a:spLocks noChangeArrowheads="1"/>
          </p:cNvSpPr>
          <p:nvPr/>
        </p:nvSpPr>
        <p:spPr bwMode="auto">
          <a:xfrm>
            <a:off x="1954510" y="3942523"/>
            <a:ext cx="4708020" cy="738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rPr>
              <a:t>&lt;xs:attribute ref="structures:appliesToParent"/&gt;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rPr>
              <a:t>&lt;xs:attribute ref="structures:id"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rPr>
              <a:t>&lt;xs:attribute ref="structures:ref" /&gt; &lt;xs:attribute ref="structures:uri"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rPr>
              <a:t>&lt;xs:anyAttribute processContents="strict" namespace="##other" /&gt;</a:t>
            </a:r>
            <a:r>
              <a:rPr kumimoji="0" lang="en-US" altLang="en-US" sz="12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687665619"/>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3DBC4E-DD94-448E-80FB-F46647EDD91A}">
  <ds:schemaRefs>
    <ds:schemaRef ds:uri="http://schemas.openxmlformats.org/package/2006/metadata/core-properties"/>
    <ds:schemaRef ds:uri="5774b216-7350-4865-8b28-a80b4a7f0bbf"/>
    <ds:schemaRef ds:uri="http://www.w3.org/XML/1998/namespace"/>
    <ds:schemaRef ds:uri="http://schemas.microsoft.com/office/infopath/2007/PartnerControls"/>
    <ds:schemaRef ds:uri="http://schemas.microsoft.com/office/2006/documentManagement/types"/>
    <ds:schemaRef ds:uri="http://purl.org/dc/terms/"/>
    <ds:schemaRef ds:uri="http://purl.org/dc/dcmitype/"/>
    <ds:schemaRef ds:uri="668b5da2-bb96-4ca8-adfe-f026adba9ac0"/>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64D6F7FA-A44B-4531-B619-52D10ADDC84A}">
  <ds:schemaRefs>
    <ds:schemaRef ds:uri="http://schemas.microsoft.com/sharepoint/v3/contenttype/forms"/>
  </ds:schemaRefs>
</ds:datastoreItem>
</file>

<file path=docMetadata/LabelInfo.xml><?xml version="1.0" encoding="utf-8"?>
<clbl:labelList xmlns:clbl="http://schemas.microsoft.com/office/2020/mipLabelMetadata">
  <clbl:label id="{d5fe813e-0caa-432a-b2ac-d555aa91bd1c}" enabled="0" method="" siteId="{d5fe813e-0caa-432a-b2ac-d555aa91bd1c}" removed="1"/>
</clbl:labelList>
</file>

<file path=docProps/app.xml><?xml version="1.0" encoding="utf-8"?>
<Properties xmlns="http://schemas.openxmlformats.org/officeDocument/2006/extended-properties" xmlns:vt="http://schemas.openxmlformats.org/officeDocument/2006/docPropsVTypes">
  <TotalTime>13310</TotalTime>
  <Words>1728</Words>
  <Application>Microsoft Office PowerPoint</Application>
  <PresentationFormat>Widescreen</PresentationFormat>
  <Paragraphs>249</Paragraphs>
  <Slides>12</Slides>
  <Notes>10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12</vt:i4>
      </vt:variant>
    </vt:vector>
  </HeadingPairs>
  <TitlesOfParts>
    <vt:vector size="24" baseType="lpstr">
      <vt:lpstr>-apple-system</vt:lpstr>
      <vt:lpstr>Arial</vt:lpstr>
      <vt:lpstr>Calibri</vt:lpstr>
      <vt:lpstr>Helvetica LT Std</vt:lpstr>
      <vt:lpstr>Open Sans</vt:lpstr>
      <vt:lpstr>Poppins</vt:lpstr>
      <vt:lpstr>Times New Roman</vt:lpstr>
      <vt:lpstr>Tw Cen MT</vt:lpstr>
      <vt:lpstr>Wingdings</vt:lpstr>
      <vt:lpstr>2_Office Theme</vt:lpstr>
      <vt:lpstr>1_NIEM_white</vt:lpstr>
      <vt:lpstr>3_NIEM_white</vt:lpstr>
      <vt:lpstr>NBAC TSC Slides https://github.com/niemopen/nbac-admin/tree/main/nbac-meeting-minutes/25-Jan-2024  25 January 2024 Meeting</vt:lpstr>
      <vt:lpstr>25 Jan 2024 NBAC TSC Agenda     </vt:lpstr>
      <vt:lpstr>PowerPoint Presentation</vt:lpstr>
      <vt:lpstr>PowerPoint Presentation</vt:lpstr>
      <vt:lpstr>NMO, NBAC, &amp; NTAC TSC Co-Chairs</vt:lpstr>
      <vt:lpstr>Proposed 25 JAN 2024 PGB Agenda</vt:lpstr>
      <vt:lpstr>PowerPoint Presentation</vt:lpstr>
      <vt:lpstr>NBAC TSC Update</vt:lpstr>
      <vt:lpstr>NIEM MODEL Version 6.0 PS01 “what’s new”</vt:lpstr>
      <vt:lpstr>Financials - tabular</vt:lpstr>
      <vt:lpstr>25 Jan 2024 NBAC TSC Agenda     </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M CTR JS J6 (USA)</cp:lastModifiedBy>
  <cp:revision>697</cp:revision>
  <cp:lastPrinted>2023-07-25T13:18:13Z</cp:lastPrinted>
  <dcterms:created xsi:type="dcterms:W3CDTF">2021-02-21T03:42:26Z</dcterms:created>
  <dcterms:modified xsi:type="dcterms:W3CDTF">2024-01-24T16:12:35Z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